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8"/>
  </p:notesMasterIdLst>
  <p:sldIdLst>
    <p:sldId id="257" r:id="rId2"/>
    <p:sldId id="261" r:id="rId3"/>
    <p:sldId id="260" r:id="rId4"/>
    <p:sldId id="265" r:id="rId5"/>
    <p:sldId id="267" r:id="rId6"/>
    <p:sldId id="285" r:id="rId7"/>
    <p:sldId id="268" r:id="rId8"/>
    <p:sldId id="271" r:id="rId9"/>
    <p:sldId id="273" r:id="rId10"/>
    <p:sldId id="262" r:id="rId11"/>
    <p:sldId id="274" r:id="rId12"/>
    <p:sldId id="277" r:id="rId13"/>
    <p:sldId id="286" r:id="rId14"/>
    <p:sldId id="287" r:id="rId15"/>
    <p:sldId id="288" r:id="rId16"/>
    <p:sldId id="289" r:id="rId17"/>
    <p:sldId id="291" r:id="rId18"/>
    <p:sldId id="297" r:id="rId19"/>
    <p:sldId id="294" r:id="rId20"/>
    <p:sldId id="295" r:id="rId21"/>
    <p:sldId id="298" r:id="rId22"/>
    <p:sldId id="299" r:id="rId23"/>
    <p:sldId id="308" r:id="rId24"/>
    <p:sldId id="329" r:id="rId25"/>
    <p:sldId id="330" r:id="rId26"/>
    <p:sldId id="309" r:id="rId27"/>
    <p:sldId id="314" r:id="rId28"/>
    <p:sldId id="263" r:id="rId29"/>
    <p:sldId id="305" r:id="rId30"/>
    <p:sldId id="302" r:id="rId31"/>
    <p:sldId id="313" r:id="rId32"/>
    <p:sldId id="303" r:id="rId33"/>
    <p:sldId id="304" r:id="rId34"/>
    <p:sldId id="307" r:id="rId35"/>
    <p:sldId id="300" r:id="rId36"/>
    <p:sldId id="310" r:id="rId37"/>
    <p:sldId id="315" r:id="rId38"/>
    <p:sldId id="264" r:id="rId39"/>
    <p:sldId id="306" r:id="rId40"/>
    <p:sldId id="292" r:id="rId41"/>
    <p:sldId id="293" r:id="rId42"/>
    <p:sldId id="312" r:id="rId43"/>
    <p:sldId id="311" r:id="rId44"/>
    <p:sldId id="316" r:id="rId45"/>
    <p:sldId id="317" r:id="rId46"/>
    <p:sldId id="318" r:id="rId47"/>
    <p:sldId id="321" r:id="rId48"/>
    <p:sldId id="324" r:id="rId49"/>
    <p:sldId id="325" r:id="rId50"/>
    <p:sldId id="269" r:id="rId51"/>
    <p:sldId id="319" r:id="rId52"/>
    <p:sldId id="326" r:id="rId53"/>
    <p:sldId id="272" r:id="rId54"/>
    <p:sldId id="278" r:id="rId55"/>
    <p:sldId id="328" r:id="rId56"/>
    <p:sldId id="25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A97E"/>
    <a:srgbClr val="FF9900"/>
    <a:srgbClr val="FFFFCC"/>
    <a:srgbClr val="996633"/>
    <a:srgbClr val="F5F5F5"/>
    <a:srgbClr val="F2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8675" autoAdjust="0"/>
  </p:normalViewPr>
  <p:slideViewPr>
    <p:cSldViewPr snapToGrid="0">
      <p:cViewPr varScale="1">
        <p:scale>
          <a:sx n="59" d="100"/>
          <a:sy n="59" d="100"/>
        </p:scale>
        <p:origin x="38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4" Type="http://schemas.openxmlformats.org/officeDocument/2006/relationships/image" Target="../media/image9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43894-183F-4988-B822-CD7884FF7C4F}" type="datetimeFigureOut">
              <a:rPr lang="en-US" smtClean="0"/>
              <a:t>4/22/2016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F3FE7-AAC7-4ADD-A351-011FAEC8AB24}" type="slidenum">
              <a:rPr lang="en-US" smtClean="0"/>
              <a:t>‹#›</a:t>
            </a:fld>
            <a:endParaRPr lang="en-US"/>
          </a:p>
        </p:txBody>
      </p:sp>
    </p:spTree>
    <p:extLst>
      <p:ext uri="{BB962C8B-B14F-4D97-AF65-F5344CB8AC3E}">
        <p14:creationId xmlns:p14="http://schemas.microsoft.com/office/powerpoint/2010/main" val="1439908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credit to IGB&amp;RM and thanks to team for developing</a:t>
            </a:r>
            <a:r>
              <a:rPr lang="en-US" baseline="0" dirty="0" smtClean="0"/>
              <a:t> the event</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152254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Introduce Event Team</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Building Layout</a:t>
            </a:r>
            <a:endParaRPr lang="en-US" dirty="0" smtClean="0"/>
          </a:p>
          <a:p>
            <a:r>
              <a:rPr lang="en-US" baseline="0" dirty="0" smtClean="0"/>
              <a:t>  </a:t>
            </a:r>
            <a:r>
              <a:rPr lang="en-US" dirty="0" smtClean="0"/>
              <a:t>Cover</a:t>
            </a:r>
            <a:r>
              <a:rPr lang="en-US" baseline="0" dirty="0" smtClean="0"/>
              <a:t> Emergency Exits</a:t>
            </a:r>
          </a:p>
          <a:p>
            <a:r>
              <a:rPr lang="en-US" baseline="0" dirty="0" smtClean="0"/>
              <a:t>  Restrooms</a:t>
            </a:r>
          </a:p>
        </p:txBody>
      </p:sp>
      <p:sp>
        <p:nvSpPr>
          <p:cNvPr id="4" name="Slide Number Placeholder 3"/>
          <p:cNvSpPr>
            <a:spLocks noGrp="1"/>
          </p:cNvSpPr>
          <p:nvPr>
            <p:ph type="sldNum" sz="quarter" idx="10"/>
          </p:nvPr>
        </p:nvSpPr>
        <p:spPr/>
        <p:txBody>
          <a:bodyPr/>
          <a:lstStyle/>
          <a:p>
            <a:fld id="{274F3FE7-AAC7-4ADD-A351-011FAEC8AB24}" type="slidenum">
              <a:rPr lang="en-US" smtClean="0"/>
              <a:t>2</a:t>
            </a:fld>
            <a:endParaRPr lang="en-US"/>
          </a:p>
        </p:txBody>
      </p:sp>
    </p:spTree>
    <p:extLst>
      <p:ext uri="{BB962C8B-B14F-4D97-AF65-F5344CB8AC3E}">
        <p14:creationId xmlns:p14="http://schemas.microsoft.com/office/powerpoint/2010/main" val="2958075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 for NM the Device Depot</a:t>
            </a:r>
            <a:r>
              <a:rPr lang="en-US" baseline="0" dirty="0" smtClean="0"/>
              <a:t> Logistics with Kit</a:t>
            </a:r>
            <a:endParaRPr lang="en-US" dirty="0" smtClean="0"/>
          </a:p>
          <a:p>
            <a:r>
              <a:rPr lang="en-US" dirty="0" smtClean="0"/>
              <a:t>Cover Food/Snack</a:t>
            </a:r>
            <a:r>
              <a:rPr lang="en-US" baseline="0" dirty="0" smtClean="0"/>
              <a:t> Logistics</a:t>
            </a:r>
          </a:p>
          <a:p>
            <a:r>
              <a:rPr lang="en-US" baseline="0" dirty="0" smtClean="0"/>
              <a:t>Cover Teams may leave at lunch</a:t>
            </a:r>
          </a:p>
        </p:txBody>
      </p:sp>
      <p:sp>
        <p:nvSpPr>
          <p:cNvPr id="4" name="Slide Number Placeholder 3"/>
          <p:cNvSpPr>
            <a:spLocks noGrp="1"/>
          </p:cNvSpPr>
          <p:nvPr>
            <p:ph type="sldNum" sz="quarter" idx="10"/>
          </p:nvPr>
        </p:nvSpPr>
        <p:spPr/>
        <p:txBody>
          <a:bodyPr/>
          <a:lstStyle/>
          <a:p>
            <a:fld id="{274F3FE7-AAC7-4ADD-A351-011FAEC8AB24}" type="slidenum">
              <a:rPr lang="en-US" smtClean="0"/>
              <a:t>3</a:t>
            </a:fld>
            <a:endParaRPr lang="en-US"/>
          </a:p>
        </p:txBody>
      </p:sp>
    </p:spTree>
    <p:extLst>
      <p:ext uri="{BB962C8B-B14F-4D97-AF65-F5344CB8AC3E}">
        <p14:creationId xmlns:p14="http://schemas.microsoft.com/office/powerpoint/2010/main" val="201000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4F3FE7-AAC7-4ADD-A351-011FAEC8AB24}" type="slidenum">
              <a:rPr lang="en-US" smtClean="0"/>
              <a:t>5</a:t>
            </a:fld>
            <a:endParaRPr lang="en-US"/>
          </a:p>
        </p:txBody>
      </p:sp>
    </p:spTree>
    <p:extLst>
      <p:ext uri="{BB962C8B-B14F-4D97-AF65-F5344CB8AC3E}">
        <p14:creationId xmlns:p14="http://schemas.microsoft.com/office/powerpoint/2010/main" val="3647648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over some terminology</a:t>
            </a:r>
            <a:r>
              <a:rPr lang="en-US" baseline="0" dirty="0" smtClean="0"/>
              <a:t> related to the Maker movement.</a:t>
            </a:r>
            <a:endParaRPr lang="en-US" dirty="0"/>
          </a:p>
        </p:txBody>
      </p:sp>
      <p:sp>
        <p:nvSpPr>
          <p:cNvPr id="4" name="Footer Placeholder 3"/>
          <p:cNvSpPr>
            <a:spLocks noGrp="1"/>
          </p:cNvSpPr>
          <p:nvPr>
            <p:ph type="ftr" sz="quarter" idx="10"/>
          </p:nvPr>
        </p:nvSpPr>
        <p:spPr/>
        <p:txBody>
          <a:bodyPr/>
          <a:lstStyle/>
          <a:p>
            <a:r>
              <a:rPr lang="en-US" dirty="0" smtClean="0"/>
              <a:t>Intel Confidential test 2</a:t>
            </a:r>
            <a:endParaRPr lang="en-US" dirty="0"/>
          </a:p>
        </p:txBody>
      </p:sp>
    </p:spTree>
    <p:extLst>
      <p:ext uri="{BB962C8B-B14F-4D97-AF65-F5344CB8AC3E}">
        <p14:creationId xmlns:p14="http://schemas.microsoft.com/office/powerpoint/2010/main" val="1190089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4F3FE7-AAC7-4ADD-A351-011FAEC8AB24}" type="slidenum">
              <a:rPr lang="en-US" smtClean="0"/>
              <a:t>7</a:t>
            </a:fld>
            <a:endParaRPr lang="en-US"/>
          </a:p>
        </p:txBody>
      </p:sp>
    </p:spTree>
    <p:extLst>
      <p:ext uri="{BB962C8B-B14F-4D97-AF65-F5344CB8AC3E}">
        <p14:creationId xmlns:p14="http://schemas.microsoft.com/office/powerpoint/2010/main" val="1373158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 that that have to pick board and port</a:t>
            </a:r>
          </a:p>
          <a:p>
            <a:r>
              <a:rPr lang="en-US" dirty="0" smtClean="0"/>
              <a:t>On</a:t>
            </a:r>
            <a:r>
              <a:rPr lang="en-US" baseline="0" dirty="0" smtClean="0"/>
              <a:t> upload tell them board will disconnect and reconnect from USB/PC</a:t>
            </a:r>
            <a:endParaRPr lang="en-US" dirty="0" smtClean="0"/>
          </a:p>
          <a:p>
            <a:r>
              <a:rPr lang="en-US" dirty="0" smtClean="0"/>
              <a:t>Ask users</a:t>
            </a:r>
            <a:r>
              <a:rPr lang="en-US" baseline="0" dirty="0" smtClean="0"/>
              <a:t> what happened?</a:t>
            </a:r>
            <a:endParaRPr lang="en-US" dirty="0"/>
          </a:p>
        </p:txBody>
      </p:sp>
      <p:sp>
        <p:nvSpPr>
          <p:cNvPr id="4" name="Slide Number Placeholder 3"/>
          <p:cNvSpPr>
            <a:spLocks noGrp="1"/>
          </p:cNvSpPr>
          <p:nvPr>
            <p:ph type="sldNum" sz="quarter" idx="10"/>
          </p:nvPr>
        </p:nvSpPr>
        <p:spPr/>
        <p:txBody>
          <a:bodyPr/>
          <a:lstStyle/>
          <a:p>
            <a:fld id="{274F3FE7-AAC7-4ADD-A351-011FAEC8AB24}" type="slidenum">
              <a:rPr lang="en-US" smtClean="0"/>
              <a:t>9</a:t>
            </a:fld>
            <a:endParaRPr lang="en-US"/>
          </a:p>
        </p:txBody>
      </p:sp>
    </p:spTree>
    <p:extLst>
      <p:ext uri="{BB962C8B-B14F-4D97-AF65-F5344CB8AC3E}">
        <p14:creationId xmlns:p14="http://schemas.microsoft.com/office/powerpoint/2010/main" val="829478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with Radial Gradient">
    <p:bg>
      <p:bgPr>
        <a:blipFill dpi="0"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6"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3918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latin typeface="Intel Clear"/>
                <a:cs typeface="Intel Clear"/>
              </a:defRPr>
            </a:lvl1pPr>
          </a:lstStyle>
          <a:p>
            <a:r>
              <a:rPr lang="en-US" dirty="0" smtClean="0"/>
              <a:t>28pt Intel Clear Headline</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Tree>
    <p:extLst>
      <p:ext uri="{BB962C8B-B14F-4D97-AF65-F5344CB8AC3E}">
        <p14:creationId xmlns:p14="http://schemas.microsoft.com/office/powerpoint/2010/main" val="22782310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rgbClr val="003C7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9493202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blue section break</a:t>
            </a:r>
            <a:endParaRPr lang="en-US" dirty="0"/>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Rectangle 5"/>
          <p:cNvSpPr/>
          <p:nvPr userDrawn="1"/>
        </p:nvSpPr>
        <p:spPr>
          <a:xfrm>
            <a:off x="605369" y="6554395"/>
            <a:ext cx="1168590"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99805126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40pt Intel Clear Light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smtClean="0"/>
              <a:t>40pt Intel Clear Heading</a:t>
            </a:r>
            <a:endParaRPr lang="en-US" dirty="0"/>
          </a:p>
        </p:txBody>
      </p:sp>
    </p:spTree>
    <p:extLst>
      <p:ext uri="{BB962C8B-B14F-4D97-AF65-F5344CB8AC3E}">
        <p14:creationId xmlns:p14="http://schemas.microsoft.com/office/powerpoint/2010/main" val="263014535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 blue section</a:t>
            </a:r>
            <a:endParaRPr lang="en-US" dirty="0"/>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rgbClr val="F3D54E"/>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0461866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62957554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71907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89349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Photo">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6358467"/>
          </a:xfrm>
          <a:prstGeom prst="rect">
            <a:avLst/>
          </a:prstGeom>
          <a:solidFill>
            <a:srgbClr val="0071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0071C5"/>
              </a:solidFill>
            </a:endParaRPr>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2" descr="\\.psf\Home\Desktop\Intel.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63165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6" descr="int_experience_wht_rgb_3000.png"/>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4653643" y="2257769"/>
            <a:ext cx="2780507" cy="2818505"/>
          </a:xfrm>
          <a:prstGeom prst="rect">
            <a:avLst/>
          </a:prstGeom>
        </p:spPr>
      </p:pic>
    </p:spTree>
    <p:extLst>
      <p:ext uri="{BB962C8B-B14F-4D97-AF65-F5344CB8AC3E}">
        <p14:creationId xmlns:p14="http://schemas.microsoft.com/office/powerpoint/2010/main" val="189711128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Radial Gradient">
    <p:bg>
      <p:bgPr>
        <a:blipFill dpi="0"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9"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10" name="Picture 9" descr="int_experience_hrz_wht_rgb_1500.png"/>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423941160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3" name="Content Placeholder 2"/>
          <p:cNvSpPr>
            <a:spLocks noGrp="1"/>
          </p:cNvSpPr>
          <p:nvPr>
            <p:ph idx="1" hasCustomPrompt="1"/>
          </p:nvPr>
        </p:nvSpPr>
        <p:spPr>
          <a:xfrm>
            <a:off x="607485" y="1601790"/>
            <a:ext cx="10970683" cy="4570411"/>
          </a:xfrm>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lvl1pPr>
            <a:lvl2pPr>
              <a:defRPr sz="2200"/>
            </a:lvl2pPr>
            <a:lvl3pPr>
              <a:defRPr sz="2200"/>
            </a:lvl3pPr>
            <a:lvl4pPr>
              <a:defRPr/>
            </a:lvl4pPr>
            <a:lvl5pPr>
              <a:defRPr/>
            </a:lvl5pPr>
          </a:lstStyle>
          <a:p>
            <a:pPr marL="0" marR="0" lvl="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pPr>
            <a:r>
              <a:rPr lang="en-US" dirty="0" err="1" smtClean="0"/>
              <a:t>22pt</a:t>
            </a:r>
            <a:r>
              <a:rPr lang="en-US" dirty="0" smtClean="0"/>
              <a:t> Intel Clear body text</a:t>
            </a:r>
          </a:p>
          <a:p>
            <a:pPr lvl="1"/>
            <a:r>
              <a:rPr lang="en-US" dirty="0" err="1" smtClean="0"/>
              <a:t>22pt</a:t>
            </a:r>
            <a:r>
              <a:rPr lang="en-US" dirty="0" smtClean="0"/>
              <a:t> Intel Clear large bullet one</a:t>
            </a:r>
          </a:p>
          <a:p>
            <a:pPr lvl="2"/>
            <a:r>
              <a:rPr lang="en-US" dirty="0" err="1" smtClean="0"/>
              <a:t>22pt</a:t>
            </a:r>
            <a:r>
              <a:rPr lang="en-US" dirty="0" smtClean="0"/>
              <a:t> Intel Clear sub-bullet</a:t>
            </a:r>
          </a:p>
          <a:p>
            <a:pPr lvl="3"/>
            <a:r>
              <a:rPr lang="en-US" dirty="0" err="1" smtClean="0"/>
              <a:t>16pt</a:t>
            </a:r>
            <a:r>
              <a:rPr lang="en-US" dirty="0" smtClean="0"/>
              <a:t> Intel Clear fourth level</a:t>
            </a:r>
          </a:p>
          <a:p>
            <a:pPr lvl="4"/>
            <a:r>
              <a:rPr lang="en-US" dirty="0" err="1" smtClean="0"/>
              <a:t>14pt</a:t>
            </a:r>
            <a:r>
              <a:rPr lang="en-US" dirty="0" smtClean="0"/>
              <a:t> Intel Clear 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7" name="Title 6"/>
          <p:cNvSpPr>
            <a:spLocks noGrp="1"/>
          </p:cNvSpPr>
          <p:nvPr>
            <p:ph type="title" hasCustomPrompt="1"/>
          </p:nvPr>
        </p:nvSpPr>
        <p:spPr/>
        <p:txBody>
          <a:bodyPr/>
          <a:lstStyle>
            <a:lvl1pPr>
              <a:defRPr/>
            </a:lvl1pPr>
          </a:lstStyle>
          <a:p>
            <a:r>
              <a:rPr lang="en-US" dirty="0" err="1" smtClean="0"/>
              <a:t>36pt</a:t>
            </a:r>
            <a:r>
              <a:rPr lang="en-US" dirty="0" smtClean="0"/>
              <a:t> Intel Clear Light Headline</a:t>
            </a:r>
            <a:endParaRPr lang="en-US" dirty="0"/>
          </a:p>
        </p:txBody>
      </p:sp>
    </p:spTree>
    <p:extLst>
      <p:ext uri="{BB962C8B-B14F-4D97-AF65-F5344CB8AC3E}">
        <p14:creationId xmlns:p14="http://schemas.microsoft.com/office/powerpoint/2010/main" val="131353436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5840"/>
            <a:ext cx="10972800" cy="5021262"/>
          </a:xfrm>
        </p:spPr>
        <p:txBody>
          <a:bodyPr/>
          <a:lstStyle>
            <a:lvl1pPr>
              <a:defRPr sz="2000"/>
            </a:lvl1pPr>
            <a:lvl2pPr marL="225425" indent="-225425">
              <a:spcBef>
                <a:spcPts val="800"/>
              </a:spcBef>
              <a:buFont typeface="Arial" panose="020B0604020202020204" pitchFamily="34" charset="0"/>
              <a:buChar char="•"/>
              <a:defRPr sz="1800"/>
            </a:lvl2pPr>
            <a:lvl3pPr marL="571500" indent="-228600">
              <a:spcBef>
                <a:spcPts val="0"/>
              </a:spcBef>
              <a:buFont typeface="Arial" panose="020B0604020202020204" pitchFamily="34" charset="0"/>
              <a:buChar char="•"/>
              <a:defRPr sz="1600"/>
            </a:lvl3pPr>
            <a:lvl4pPr marL="914400" indent="-231775">
              <a:spcBef>
                <a:spcPts val="0"/>
              </a:spcBef>
              <a:buFont typeface="Arial" panose="020B0604020202020204" pitchFamily="34" charset="0"/>
              <a:buChar char="•"/>
              <a:defRPr sz="1400"/>
            </a:lvl4pPr>
            <a:lvl5pPr marL="1255713" indent="-230188">
              <a:spcBef>
                <a:spcPts val="0"/>
              </a:spcBef>
              <a:buFont typeface="Arial" panose="020B0604020202020204" pitchFamily="34" charset="0"/>
              <a:buChar char="•"/>
              <a:defRPr/>
            </a:lvl5pPr>
          </a:lstStyle>
          <a:p>
            <a:pPr lvl="0"/>
            <a:r>
              <a:rPr lang="en-US" dirty="0" smtClean="0"/>
              <a:t>Click to edit Master text styles</a:t>
            </a:r>
          </a:p>
          <a:p>
            <a:pPr lvl="1"/>
            <a:r>
              <a:rPr lang="en-US" dirty="0" smtClean="0"/>
              <a:t>18pt Regular Big Bullet One</a:t>
            </a:r>
          </a:p>
          <a:p>
            <a:pPr lvl="2"/>
            <a:r>
              <a:rPr lang="en-US" dirty="0" smtClean="0"/>
              <a:t>Sub-bullet</a:t>
            </a:r>
          </a:p>
          <a:p>
            <a:pPr lvl="3"/>
            <a:r>
              <a:rPr lang="en-US" dirty="0" smtClean="0"/>
              <a:t>Fourth level</a:t>
            </a:r>
          </a:p>
          <a:p>
            <a:pPr lvl="4"/>
            <a:r>
              <a:rPr lang="en-US" dirty="0" smtClean="0"/>
              <a:t>Fifth level</a:t>
            </a:r>
            <a:endParaRPr lang="en-US" dirty="0"/>
          </a:p>
        </p:txBody>
      </p:sp>
      <p:sp>
        <p:nvSpPr>
          <p:cNvPr id="10" name="Title 9"/>
          <p:cNvSpPr>
            <a:spLocks noGrp="1"/>
          </p:cNvSpPr>
          <p:nvPr>
            <p:ph type="title"/>
          </p:nvPr>
        </p:nvSpPr>
        <p:spPr>
          <a:xfrm>
            <a:off x="609600" y="231620"/>
            <a:ext cx="10972800" cy="64008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786515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9"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spTree>
    <p:extLst>
      <p:ext uri="{BB962C8B-B14F-4D97-AF65-F5344CB8AC3E}">
        <p14:creationId xmlns:p14="http://schemas.microsoft.com/office/powerpoint/2010/main" val="8370770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69400" y="6398650"/>
            <a:ext cx="2751667" cy="365125"/>
          </a:xfrm>
          <a:noFill/>
        </p:spPr>
        <p:txBody>
          <a:bodyPr/>
          <a:lstStyle>
            <a:lvl1pPr>
              <a:defRPr>
                <a:solidFill>
                  <a:schemeClr val="accent2"/>
                </a:solidFill>
              </a:defRPr>
            </a:lvl1pPr>
          </a:lstStyle>
          <a:p>
            <a:r>
              <a:rPr lang="en-US" dirty="0" smtClean="0"/>
              <a:t>Page </a:t>
            </a:r>
            <a:fld id="{D21BA8AD-7238-4B32-85AB-30D275F60ADD}"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5646068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Tree>
    <p:extLst>
      <p:ext uri="{BB962C8B-B14F-4D97-AF65-F5344CB8AC3E}">
        <p14:creationId xmlns:p14="http://schemas.microsoft.com/office/powerpoint/2010/main" val="32204133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lvl1pPr>
              <a:defRPr>
                <a:solidFill>
                  <a:schemeClr val="accent2"/>
                </a:solidFill>
              </a:defRPr>
            </a:lvl1pPr>
          </a:lstStyle>
          <a:p>
            <a:r>
              <a:rPr lang="en-US" dirty="0" smtClean="0"/>
              <a:t> Page </a:t>
            </a:r>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26309825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2"/>
                </a:solidFill>
                <a:latin typeface="+mn-lt"/>
                <a:cs typeface="Intel Clear Light" panose="020B0404020203020204" pitchFamily="34" charset="0"/>
              </a:defRPr>
            </a:lvl1pPr>
            <a:lvl2pPr marL="556670" indent="-300559">
              <a:buFont typeface="Lucida Grande"/>
              <a:buChar char="−"/>
              <a:defRPr sz="1600" baseline="0">
                <a:latin typeface="+mn-lt"/>
                <a:cs typeface="Intel Clear" panose="020B0604020203020204" pitchFamily="34" charset="0"/>
              </a:defRPr>
            </a:lvl2pPr>
            <a:lvl3pPr marL="914377" indent="-304792">
              <a:defRPr sz="1600">
                <a:latin typeface="+mn-lt"/>
              </a:defRPr>
            </a:lvl3pPr>
            <a:lvl4pPr>
              <a:defRPr sz="1467">
                <a:latin typeface="+mn-lt"/>
              </a:defRPr>
            </a:lvl4pPr>
            <a:lvl5pPr>
              <a:defRPr sz="1400">
                <a:latin typeface="+mn-lt"/>
              </a:defRPr>
            </a:lvl5pPr>
          </a:lstStyle>
          <a:p>
            <a:pPr lvl="0"/>
            <a:r>
              <a:rPr lang="en-US" dirty="0" smtClean="0"/>
              <a:t>“36pt Intel Clear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7129112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6051830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Neo Sans Intel"/>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0992810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2" descr="\\.psf\Home\Desktop\Intel.png"/>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10986554" y="6440786"/>
            <a:ext cx="485781"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smtClean="0"/>
              <a:t>28pt Intel Clear Headline</a:t>
            </a:r>
            <a:endParaRPr lang="en-US" dirty="0"/>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
        <p:nvSpPr>
          <p:cNvPr id="5" name="Footer Placeholder 4"/>
          <p:cNvSpPr>
            <a:spLocks noGrp="1"/>
          </p:cNvSpPr>
          <p:nvPr>
            <p:ph type="ftr" sz="quarter" idx="3"/>
          </p:nvPr>
        </p:nvSpPr>
        <p:spPr>
          <a:xfrm>
            <a:off x="4159984" y="6418310"/>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pPr defTabSz="609585"/>
            <a:endParaRPr lang="en-US" dirty="0">
              <a:solidFill>
                <a:prstClr val="white"/>
              </a:solidFill>
            </a:endParaRP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Light" panose="020B0404020203020204" pitchFamily="34" charset="0"/>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Tree>
    <p:extLst>
      <p:ext uri="{BB962C8B-B14F-4D97-AF65-F5344CB8AC3E}">
        <p14:creationId xmlns:p14="http://schemas.microsoft.com/office/powerpoint/2010/main" val="1112435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1" r:id="rId20"/>
    <p:sldLayoutId id="2147483682" r:id="rId21"/>
  </p:sldLayoutIdLst>
  <p:timing>
    <p:tnLst>
      <p:par>
        <p:cTn id="1" dur="indefinite" restart="never" nodeType="tmRoot"/>
      </p:par>
    </p:tnLst>
  </p:timing>
  <p:hf hdr="0" ftr="0" dt="0"/>
  <p:txStyles>
    <p:titleStyle>
      <a:lvl1pPr algn="l" defTabSz="609585" rtl="0" eaLnBrk="1" latinLnBrk="0" hangingPunct="1">
        <a:lnSpc>
          <a:spcPct val="100000"/>
        </a:lnSpc>
        <a:spcBef>
          <a:spcPct val="0"/>
        </a:spcBef>
        <a:buNone/>
        <a:defRPr sz="3733" b="0" i="0" kern="1200" spc="0" baseline="0">
          <a:solidFill>
            <a:srgbClr val="003C71"/>
          </a:solidFill>
          <a:latin typeface="Intel Clear"/>
          <a:ea typeface="Intel Clear Light" panose="020B0404020203020204" pitchFamily="34" charset="0"/>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cdn.sparkfun.com/assets/learn_tutorials/3/3/7/Redbot_Kit_Brian_Revisions-11.jpg" TargetMode="External"/><Relationship Id="rId1" Type="http://schemas.openxmlformats.org/officeDocument/2006/relationships/slideLayout" Target="../slideLayouts/slideLayout6.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hyperlink" Target="https://cdn.sparkfun.com/r/600-600/assets/learn_tutorials/3/3/7/Redbot_Kit-04.jpg" TargetMode="External"/><Relationship Id="rId3" Type="http://schemas.openxmlformats.org/officeDocument/2006/relationships/image" Target="../media/image25.jpeg"/><Relationship Id="rId7" Type="http://schemas.openxmlformats.org/officeDocument/2006/relationships/image" Target="../media/image27.png"/><Relationship Id="rId2" Type="http://schemas.openxmlformats.org/officeDocument/2006/relationships/hyperlink" Target="https://cdn.sparkfun.com/assets/learn_tutorials/3/3/7/Redbot_Kit-44.jpg" TargetMode="External"/><Relationship Id="rId1" Type="http://schemas.openxmlformats.org/officeDocument/2006/relationships/slideLayout" Target="../slideLayouts/slideLayout6.xml"/><Relationship Id="rId6" Type="http://schemas.openxmlformats.org/officeDocument/2006/relationships/hyperlink" Target="https://cdn.sparkfun.com/assets/learn_tutorials/3/3/7/Redbot_Kit-43.jpg" TargetMode="External"/><Relationship Id="rId5" Type="http://schemas.openxmlformats.org/officeDocument/2006/relationships/image" Target="../media/image26.jpeg"/><Relationship Id="rId10" Type="http://schemas.microsoft.com/office/2007/relationships/hdphoto" Target="../media/hdphoto2.wdp"/><Relationship Id="rId4" Type="http://schemas.openxmlformats.org/officeDocument/2006/relationships/hyperlink" Target="https://cdn.sparkfun.com/assets/learn_tutorials/3/3/7/Redbot_Kit-45.jpg" TargetMode="External"/><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cdn.sparkfun.com/assets/learn_tutorials/3/3/7/Redbot_Kit_Brian_Revisions-09.jpg"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0.jpeg"/><Relationship Id="rId7" Type="http://schemas.openxmlformats.org/officeDocument/2006/relationships/image" Target="../media/image32.jpeg"/><Relationship Id="rId2" Type="http://schemas.openxmlformats.org/officeDocument/2006/relationships/hyperlink" Target="https://cdn.sparkfun.com/assets/learn_tutorials/3/3/7/Redbot_Kit-49.jpg" TargetMode="Externa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hyperlink" Target="https://cdn.sparkfun.com/r/600-600/assets/learn_tutorials/3/3/7/Redbot_Kit_Reshoot-01.jp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cdn.sparkfun.com/r/600-600/assets/learn_tutorials/3/3/7/Redbot_Kit-05.jpg" TargetMode="External"/><Relationship Id="rId2" Type="http://schemas.openxmlformats.org/officeDocument/2006/relationships/image" Target="../media/image34.jpe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6.xml"/><Relationship Id="rId5" Type="http://schemas.openxmlformats.org/officeDocument/2006/relationships/image" Target="../media/image39.jpeg"/><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jpeg"/><Relationship Id="rId2" Type="http://schemas.openxmlformats.org/officeDocument/2006/relationships/hyperlink" Target="https://cdn.sparkfun.com/r/600-600/assets/learn_tutorials/3/3/7/Redbot_Kit-07.jpg" TargetMode="External"/><Relationship Id="rId1" Type="http://schemas.openxmlformats.org/officeDocument/2006/relationships/slideLayout" Target="../slideLayouts/slideLayout6.xml"/><Relationship Id="rId6" Type="http://schemas.openxmlformats.org/officeDocument/2006/relationships/image" Target="../media/image42.jpeg"/><Relationship Id="rId5" Type="http://schemas.openxmlformats.org/officeDocument/2006/relationships/image" Target="../media/image41.png"/><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6.xml"/><Relationship Id="rId5" Type="http://schemas.openxmlformats.org/officeDocument/2006/relationships/image" Target="../media/image50.jpeg"/><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jpe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59.jpeg"/><Relationship Id="rId5" Type="http://schemas.openxmlformats.org/officeDocument/2006/relationships/image" Target="../media/image58.jpeg"/><Relationship Id="rId10" Type="http://schemas.openxmlformats.org/officeDocument/2006/relationships/image" Target="../media/image55.png"/><Relationship Id="rId4" Type="http://schemas.openxmlformats.org/officeDocument/2006/relationships/image" Target="../media/image57.png"/><Relationship Id="rId9"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image" Target="../media/image68.jpeg"/><Relationship Id="rId1" Type="http://schemas.openxmlformats.org/officeDocument/2006/relationships/slideLayout" Target="../slideLayouts/slideLayout6.xml"/><Relationship Id="rId6" Type="http://schemas.microsoft.com/office/2007/relationships/hdphoto" Target="../media/hdphoto8.wdp"/><Relationship Id="rId5" Type="http://schemas.openxmlformats.org/officeDocument/2006/relationships/image" Target="../media/image70.png"/><Relationship Id="rId4" Type="http://schemas.microsoft.com/office/2007/relationships/hdphoto" Target="../media/hdphoto7.wdp"/></Relationships>
</file>

<file path=ppt/slides/_rels/slide41.xml.rels><?xml version="1.0" encoding="UTF-8" standalone="yes"?>
<Relationships xmlns="http://schemas.openxmlformats.org/package/2006/relationships"><Relationship Id="rId8" Type="http://schemas.microsoft.com/office/2007/relationships/hdphoto" Target="../media/hdphoto11.wdp"/><Relationship Id="rId3" Type="http://schemas.microsoft.com/office/2007/relationships/hdphoto" Target="../media/hdphoto10.wdp"/><Relationship Id="rId7"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jpe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image" Target="../media/image90.wmf"/><Relationship Id="rId13" Type="http://schemas.openxmlformats.org/officeDocument/2006/relationships/image" Target="../media/image94.png"/><Relationship Id="rId3" Type="http://schemas.openxmlformats.org/officeDocument/2006/relationships/oleObject" Target="../embeddings/oleObject2.bin"/><Relationship Id="rId7" Type="http://schemas.openxmlformats.org/officeDocument/2006/relationships/package" Target="../embeddings/Microsoft_Excel_Worksheet2.xlsx"/><Relationship Id="rId12" Type="http://schemas.openxmlformats.org/officeDocument/2006/relationships/image" Target="../media/image93.pn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89.wmf"/><Relationship Id="rId11" Type="http://schemas.openxmlformats.org/officeDocument/2006/relationships/image" Target="../media/image92.png"/><Relationship Id="rId5" Type="http://schemas.openxmlformats.org/officeDocument/2006/relationships/package" Target="../embeddings/Microsoft_Word_Document1.docx"/><Relationship Id="rId10" Type="http://schemas.openxmlformats.org/officeDocument/2006/relationships/image" Target="../media/image91.wmf"/><Relationship Id="rId4" Type="http://schemas.openxmlformats.org/officeDocument/2006/relationships/image" Target="../media/image88.wmf"/><Relationship Id="rId9" Type="http://schemas.openxmlformats.org/officeDocument/2006/relationships/package" Target="../embeddings/Microsoft_Word_Document3.docx"/><Relationship Id="rId14" Type="http://schemas.openxmlformats.org/officeDocument/2006/relationships/image" Target="../media/image9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5549" y="4275221"/>
            <a:ext cx="9729871" cy="1526808"/>
          </a:xfrm>
        </p:spPr>
        <p:txBody>
          <a:bodyPr/>
          <a:lstStyle/>
          <a:p>
            <a:pPr algn="ctr"/>
            <a:r>
              <a:rPr lang="en-US" sz="6400" dirty="0"/>
              <a:t>The Intel new </a:t>
            </a:r>
            <a:r>
              <a:rPr lang="en-US" sz="6400" dirty="0" err="1"/>
              <a:t>mexico</a:t>
            </a:r>
            <a:r>
              <a:rPr lang="en-US" sz="6400" dirty="0"/>
              <a:t/>
            </a:r>
            <a:br>
              <a:rPr lang="en-US" sz="6400" dirty="0"/>
            </a:br>
            <a:r>
              <a:rPr lang="en-US" sz="6400" dirty="0"/>
              <a:t> Family &amp; Friends amazing Car experience </a:t>
            </a:r>
          </a:p>
        </p:txBody>
      </p:sp>
      <p:sp>
        <p:nvSpPr>
          <p:cNvPr id="3" name="Subtitle 2"/>
          <p:cNvSpPr>
            <a:spLocks noGrp="1"/>
          </p:cNvSpPr>
          <p:nvPr>
            <p:ph type="subTitle" idx="1"/>
          </p:nvPr>
        </p:nvSpPr>
        <p:spPr>
          <a:xfrm>
            <a:off x="818951" y="5925953"/>
            <a:ext cx="10819597" cy="911641"/>
          </a:xfrm>
        </p:spPr>
        <p:txBody>
          <a:bodyPr>
            <a:normAutofit/>
          </a:bodyPr>
          <a:lstStyle/>
          <a:p>
            <a:pPr lvl="0"/>
            <a:r>
              <a:rPr lang="en-US" sz="1800" dirty="0" smtClean="0"/>
              <a:t>Brought to you by NM Makers: Brian Baltz, Allison Barnes, David Manzanares, Todd Marsh, Dan Mcculley, Russ McInnis, Noel Paz, Janet Sholar</a:t>
            </a:r>
            <a:br>
              <a:rPr lang="en-US" sz="1800" dirty="0" smtClean="0"/>
            </a:br>
            <a:r>
              <a:rPr lang="en-US" sz="1800" dirty="0" smtClean="0"/>
              <a:t>Event </a:t>
            </a:r>
            <a:r>
              <a:rPr lang="en-US" sz="1800" dirty="0"/>
              <a:t>sponsored by Intel Global Brand &amp; Reputation Marketing, Melissa Beers </a:t>
            </a:r>
            <a:endParaRPr lang="en-US" sz="1800" dirty="0" smtClean="0"/>
          </a:p>
        </p:txBody>
      </p:sp>
      <p:sp>
        <p:nvSpPr>
          <p:cNvPr id="5" name="Title 1"/>
          <p:cNvSpPr txBox="1">
            <a:spLocks/>
          </p:cNvSpPr>
          <p:nvPr/>
        </p:nvSpPr>
        <p:spPr>
          <a:xfrm>
            <a:off x="2549090" y="1893323"/>
            <a:ext cx="7814711" cy="1341120"/>
          </a:xfrm>
          <a:prstGeom prst="rect">
            <a:avLst/>
          </a:prstGeom>
        </p:spPr>
        <p:txBody>
          <a:bodyPr vert="horz" lIns="0" tIns="0" rIns="0" bIns="0" rtlCol="0" anchor="b" anchorCtr="0">
            <a:noAutofit/>
          </a:bodyPr>
          <a:lstStyle>
            <a:lvl1pPr algn="l" defTabSz="457200" rtl="0" eaLnBrk="1" latinLnBrk="0" hangingPunct="1">
              <a:lnSpc>
                <a:spcPct val="80000"/>
              </a:lnSpc>
              <a:spcBef>
                <a:spcPct val="0"/>
              </a:spcBef>
              <a:buNone/>
              <a:defRPr sz="6500" b="0" i="0" kern="1200" spc="0" baseline="0">
                <a:solidFill>
                  <a:schemeClr val="bg1"/>
                </a:solidFill>
                <a:latin typeface="Intel Clear Pro" panose="020B0804020202060201" pitchFamily="34" charset="0"/>
                <a:ea typeface="Intel Clear Light" panose="020B0404020203020204" pitchFamily="34" charset="0"/>
                <a:cs typeface="Intel Clear Pro" panose="020B0804020202060201" pitchFamily="34" charset="0"/>
              </a:defRPr>
            </a:lvl1pPr>
          </a:lstStyle>
          <a:p>
            <a:r>
              <a:rPr lang="en-US" sz="10666" dirty="0">
                <a:solidFill>
                  <a:prstClr val="white"/>
                </a:solidFill>
              </a:rPr>
              <a:t>Intel Maker Nation</a:t>
            </a:r>
            <a:endParaRPr lang="en-US" sz="8800" dirty="0">
              <a:solidFill>
                <a:prstClr val="white"/>
              </a:solidFill>
            </a:endParaRPr>
          </a:p>
        </p:txBody>
      </p:sp>
      <p:sp>
        <p:nvSpPr>
          <p:cNvPr id="6" name="Rectangle 5"/>
          <p:cNvSpPr/>
          <p:nvPr/>
        </p:nvSpPr>
        <p:spPr>
          <a:xfrm>
            <a:off x="4406048" y="3063241"/>
            <a:ext cx="3368871" cy="1046440"/>
          </a:xfrm>
          <a:prstGeom prst="rect">
            <a:avLst/>
          </a:prstGeom>
          <a:noFill/>
        </p:spPr>
        <p:txBody>
          <a:bodyPr wrap="none" lIns="121920" tIns="60960" rIns="121920" bIns="60960">
            <a:spAutoFit/>
            <a:scene3d>
              <a:camera prst="isometricOffAxis1Right"/>
              <a:lightRig rig="threePt" dir="t"/>
            </a:scene3d>
          </a:bodyPr>
          <a:lstStyle/>
          <a:p>
            <a:pPr algn="ctr" defTabSz="609585"/>
            <a:r>
              <a:rPr lang="en-US" sz="6000" b="1" dirty="0">
                <a:ln w="6600">
                  <a:solidFill>
                    <a:srgbClr val="0071C5"/>
                  </a:solidFill>
                  <a:prstDash val="solid"/>
                </a:ln>
                <a:solidFill>
                  <a:srgbClr val="FFFFFF"/>
                </a:solidFill>
                <a:effectLst>
                  <a:outerShdw dist="38100" dir="2700000" algn="tl" rotWithShape="0">
                    <a:srgbClr val="0071C5"/>
                  </a:outerShdw>
                </a:effectLst>
              </a:rPr>
              <a:t>presents</a:t>
            </a:r>
          </a:p>
        </p:txBody>
      </p:sp>
      <p:sp>
        <p:nvSpPr>
          <p:cNvPr id="7" name="Rectangle 6"/>
          <p:cNvSpPr/>
          <p:nvPr/>
        </p:nvSpPr>
        <p:spPr>
          <a:xfrm>
            <a:off x="9588855" y="559595"/>
            <a:ext cx="2985754" cy="1190198"/>
          </a:xfrm>
          <a:prstGeom prst="rect">
            <a:avLst/>
          </a:prstGeom>
          <a:noFill/>
        </p:spPr>
        <p:txBody>
          <a:bodyPr wrap="none" lIns="121920" tIns="60960" rIns="121920" bIns="60960">
            <a:spAutoFit/>
            <a:scene3d>
              <a:camera prst="isometricLeftDown"/>
              <a:lightRig rig="threePt" dir="t"/>
            </a:scene3d>
          </a:bodyPr>
          <a:lstStyle/>
          <a:p>
            <a:pPr algn="ctr" defTabSz="609585"/>
            <a:r>
              <a:rPr lang="en-US" sz="4267" b="1" dirty="0">
                <a:ln w="6600">
                  <a:solidFill>
                    <a:srgbClr val="0071C5"/>
                  </a:solidFill>
                  <a:prstDash val="solid"/>
                </a:ln>
                <a:solidFill>
                  <a:srgbClr val="FFFFFF"/>
                </a:solidFill>
                <a:effectLst>
                  <a:outerShdw dist="38100" dir="2700000" algn="tl" rotWithShape="0">
                    <a:srgbClr val="0071C5"/>
                  </a:outerShdw>
                </a:effectLst>
              </a:rPr>
              <a:t>April 23</a:t>
            </a:r>
            <a:r>
              <a:rPr lang="en-US" sz="4267" b="1" baseline="30000" dirty="0">
                <a:ln w="6600">
                  <a:solidFill>
                    <a:srgbClr val="0071C5"/>
                  </a:solidFill>
                  <a:prstDash val="solid"/>
                </a:ln>
                <a:solidFill>
                  <a:srgbClr val="FFFFFF"/>
                </a:solidFill>
                <a:effectLst>
                  <a:outerShdw dist="38100" dir="2700000" algn="tl" rotWithShape="0">
                    <a:srgbClr val="0071C5"/>
                  </a:outerShdw>
                </a:effectLst>
              </a:rPr>
              <a:t>rd</a:t>
            </a:r>
            <a:r>
              <a:rPr lang="en-US" sz="4267" b="1" dirty="0">
                <a:ln w="6600">
                  <a:solidFill>
                    <a:srgbClr val="0071C5"/>
                  </a:solidFill>
                  <a:prstDash val="solid"/>
                </a:ln>
                <a:solidFill>
                  <a:srgbClr val="FFFFFF"/>
                </a:solidFill>
                <a:effectLst>
                  <a:outerShdw dist="38100" dir="2700000" algn="tl" rotWithShape="0">
                    <a:srgbClr val="0071C5"/>
                  </a:outerShdw>
                </a:effectLst>
              </a:rPr>
              <a:t/>
            </a:r>
            <a:br>
              <a:rPr lang="en-US" sz="4267" b="1" dirty="0">
                <a:ln w="6600">
                  <a:solidFill>
                    <a:srgbClr val="0071C5"/>
                  </a:solidFill>
                  <a:prstDash val="solid"/>
                </a:ln>
                <a:solidFill>
                  <a:srgbClr val="FFFFFF"/>
                </a:solidFill>
                <a:effectLst>
                  <a:outerShdw dist="38100" dir="2700000" algn="tl" rotWithShape="0">
                    <a:srgbClr val="0071C5"/>
                  </a:outerShdw>
                </a:effectLst>
              </a:rPr>
            </a:br>
            <a:r>
              <a:rPr lang="en-US" sz="2667" b="1" dirty="0">
                <a:ln w="6600">
                  <a:solidFill>
                    <a:srgbClr val="0071C5"/>
                  </a:solidFill>
                  <a:prstDash val="solid"/>
                </a:ln>
                <a:solidFill>
                  <a:srgbClr val="FFFFFF"/>
                </a:solidFill>
                <a:effectLst>
                  <a:outerShdw dist="38100" dir="2700000" algn="tl" rotWithShape="0">
                    <a:srgbClr val="0071C5"/>
                  </a:outerShdw>
                </a:effectLst>
              </a:rPr>
              <a:t>8:30am – 3:00pm</a:t>
            </a:r>
            <a:endParaRPr lang="en-US" sz="4267" b="1" dirty="0">
              <a:ln w="6600">
                <a:solidFill>
                  <a:srgbClr val="0071C5"/>
                </a:solidFill>
                <a:prstDash val="solid"/>
              </a:ln>
              <a:solidFill>
                <a:srgbClr val="FFFFFF"/>
              </a:solidFill>
              <a:effectLst>
                <a:outerShdw dist="38100" dir="2700000" algn="tl" rotWithShape="0">
                  <a:srgbClr val="0071C5"/>
                </a:outerShdw>
              </a:effectLst>
            </a:endParaRPr>
          </a:p>
        </p:txBody>
      </p:sp>
    </p:spTree>
    <p:extLst>
      <p:ext uri="{BB962C8B-B14F-4D97-AF65-F5344CB8AC3E}">
        <p14:creationId xmlns:p14="http://schemas.microsoft.com/office/powerpoint/2010/main" val="8794162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44351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Build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Bottom Chassis</a:t>
            </a:r>
          </a:p>
          <a:p>
            <a:pPr marL="457189" lvl="2" indent="0">
              <a:buNone/>
            </a:pPr>
            <a:r>
              <a:rPr lang="en-US" dirty="0" smtClean="0"/>
              <a:t>		Encoders</a:t>
            </a:r>
          </a:p>
          <a:p>
            <a:pPr marL="457189" lvl="2" indent="0">
              <a:buNone/>
            </a:pPr>
            <a:r>
              <a:rPr lang="en-US" dirty="0" smtClean="0"/>
              <a:t>	</a:t>
            </a:r>
            <a:r>
              <a:rPr lang="en-US" dirty="0"/>
              <a:t>	</a:t>
            </a:r>
            <a:r>
              <a:rPr lang="en-US" dirty="0" smtClean="0"/>
              <a:t>Motors and Wheels</a:t>
            </a:r>
          </a:p>
          <a:p>
            <a:pPr marL="457189" lvl="2" indent="0">
              <a:buNone/>
            </a:pPr>
            <a:r>
              <a:rPr lang="en-US" dirty="0" smtClean="0"/>
              <a:t>	</a:t>
            </a:r>
            <a:r>
              <a:rPr lang="en-US" dirty="0"/>
              <a:t>	</a:t>
            </a:r>
            <a:r>
              <a:rPr lang="en-US" dirty="0" smtClean="0"/>
              <a:t>Side Struts</a:t>
            </a:r>
          </a:p>
          <a:p>
            <a:pPr marL="457189" lvl="2" indent="0">
              <a:buNone/>
            </a:pPr>
            <a:r>
              <a:rPr lang="en-US" dirty="0" smtClean="0"/>
              <a:t>	</a:t>
            </a:r>
            <a:r>
              <a:rPr lang="en-US" dirty="0"/>
              <a:t>	</a:t>
            </a:r>
            <a:r>
              <a:rPr lang="en-US" dirty="0" smtClean="0"/>
              <a:t>Battery Holder and Batteries</a:t>
            </a:r>
          </a:p>
          <a:p>
            <a:pPr lvl="2"/>
            <a:r>
              <a:rPr lang="en-US" dirty="0" smtClean="0"/>
              <a:t>Completed Chassis</a:t>
            </a:r>
          </a:p>
          <a:p>
            <a:pPr marL="457189" lvl="2" indent="0">
              <a:buNone/>
            </a:pPr>
            <a:r>
              <a:rPr lang="en-US" dirty="0" smtClean="0"/>
              <a:t>	</a:t>
            </a:r>
            <a:r>
              <a:rPr lang="en-US" dirty="0"/>
              <a:t>	</a:t>
            </a:r>
            <a:r>
              <a:rPr lang="en-US" dirty="0" smtClean="0"/>
              <a:t>Mainboard and Shield </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667500" y="2493058"/>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11</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11</a:t>
            </a:r>
            <a:endParaRPr lang="en-US" dirty="0"/>
          </a:p>
        </p:txBody>
      </p:sp>
    </p:spTree>
    <p:extLst>
      <p:ext uri="{BB962C8B-B14F-4D97-AF65-F5344CB8AC3E}">
        <p14:creationId xmlns:p14="http://schemas.microsoft.com/office/powerpoint/2010/main" val="21620590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568266" y="1604433"/>
            <a:ext cx="3302001" cy="4567767"/>
          </a:xfrm>
        </p:spPr>
        <p:txBody>
          <a:bodyPr/>
          <a:lstStyle/>
          <a:p>
            <a:r>
              <a:rPr lang="en-US" dirty="0"/>
              <a:t>1</a:t>
            </a:r>
            <a:r>
              <a:rPr lang="en-US" dirty="0" smtClean="0"/>
              <a:t>x </a:t>
            </a:r>
            <a:r>
              <a:rPr lang="en-US" dirty="0"/>
              <a:t>Chassis </a:t>
            </a:r>
            <a:r>
              <a:rPr lang="en-US" dirty="0" smtClean="0"/>
              <a:t/>
            </a:r>
            <a:br>
              <a:rPr lang="en-US" dirty="0" smtClean="0"/>
            </a:br>
            <a:r>
              <a:rPr lang="en-US" dirty="0" smtClean="0"/>
              <a:t>Bottom </a:t>
            </a:r>
            <a:r>
              <a:rPr lang="en-US" dirty="0"/>
              <a:t>Plate </a:t>
            </a:r>
            <a:r>
              <a:rPr lang="en-US" dirty="0" smtClean="0"/>
              <a:t>(C)</a:t>
            </a:r>
          </a:p>
          <a:p>
            <a:endParaRPr lang="en-US" dirty="0" smtClean="0"/>
          </a:p>
          <a:p>
            <a:endParaRPr lang="en-US" dirty="0"/>
          </a:p>
          <a:p>
            <a:endParaRPr lang="en-US" dirty="0"/>
          </a:p>
          <a:p>
            <a:r>
              <a:rPr lang="en-US" dirty="0"/>
              <a:t>2</a:t>
            </a:r>
            <a:r>
              <a:rPr lang="en-US" dirty="0" smtClean="0"/>
              <a:t>x Encoder Mount w/Hall Effect Transistor </a:t>
            </a:r>
            <a:br>
              <a:rPr lang="en-US" dirty="0" smtClean="0"/>
            </a:br>
            <a:r>
              <a:rPr lang="en-US" dirty="0" smtClean="0"/>
              <a:t>Left and Right (D)</a:t>
            </a:r>
          </a:p>
        </p:txBody>
      </p:sp>
      <p:sp>
        <p:nvSpPr>
          <p:cNvPr id="4" name="Title 3"/>
          <p:cNvSpPr>
            <a:spLocks noGrp="1"/>
          </p:cNvSpPr>
          <p:nvPr>
            <p:ph type="title"/>
          </p:nvPr>
        </p:nvSpPr>
        <p:spPr/>
        <p:txBody>
          <a:bodyPr/>
          <a:lstStyle/>
          <a:p>
            <a:r>
              <a:rPr lang="en-US" dirty="0" smtClean="0"/>
              <a:t>Encoders</a:t>
            </a:r>
            <a:endParaRPr lang="en-US" dirty="0"/>
          </a:p>
        </p:txBody>
      </p:sp>
      <p:sp>
        <p:nvSpPr>
          <p:cNvPr id="14" name="Content Placeholder 13"/>
          <p:cNvSpPr>
            <a:spLocks noGrp="1"/>
          </p:cNvSpPr>
          <p:nvPr>
            <p:ph sz="half" idx="1"/>
          </p:nvPr>
        </p:nvSpPr>
        <p:spPr>
          <a:xfrm>
            <a:off x="612775" y="1172171"/>
            <a:ext cx="7555229" cy="5303444"/>
          </a:xfrm>
        </p:spPr>
        <p:txBody>
          <a:bodyPr>
            <a:normAutofit fontScale="92500" lnSpcReduction="10000"/>
          </a:bodyPr>
          <a:lstStyle/>
          <a:p>
            <a:r>
              <a:rPr lang="en-US" dirty="0" smtClean="0"/>
              <a:t>Attach Encoders to chassis</a:t>
            </a:r>
          </a:p>
          <a:p>
            <a:r>
              <a:rPr lang="en-US" dirty="0" smtClean="0"/>
              <a:t>Snap </a:t>
            </a:r>
            <a:r>
              <a:rPr lang="en-US" dirty="0"/>
              <a:t>the assembled E</a:t>
            </a:r>
            <a:r>
              <a:rPr lang="en-US" dirty="0" smtClean="0"/>
              <a:t>ncoder </a:t>
            </a:r>
            <a:r>
              <a:rPr lang="en-US" dirty="0"/>
              <a:t>M</a:t>
            </a:r>
            <a:r>
              <a:rPr lang="en-US" dirty="0" smtClean="0"/>
              <a:t>ounts (D) </a:t>
            </a:r>
            <a:r>
              <a:rPr lang="en-US" dirty="0"/>
              <a:t>into the </a:t>
            </a:r>
            <a:r>
              <a:rPr lang="en-US" dirty="0" smtClean="0"/>
              <a:t>back </a:t>
            </a:r>
            <a:br>
              <a:rPr lang="en-US" dirty="0" smtClean="0"/>
            </a:br>
            <a:r>
              <a:rPr lang="en-US" dirty="0" smtClean="0"/>
              <a:t>left and right vertical slots </a:t>
            </a:r>
            <a:r>
              <a:rPr lang="en-US" dirty="0"/>
              <a:t>of the </a:t>
            </a:r>
            <a:r>
              <a:rPr lang="en-US" dirty="0" smtClean="0"/>
              <a:t>Chassis Bottom Plate (C).</a:t>
            </a:r>
            <a:endParaRPr lang="en-US" dirty="0"/>
          </a:p>
          <a:p>
            <a:endParaRPr lang="en-US" dirty="0" smtClean="0"/>
          </a:p>
          <a:p>
            <a:endParaRPr lang="en-US" sz="2900" dirty="0"/>
          </a:p>
          <a:p>
            <a:pPr lvl="1"/>
            <a:endParaRPr lang="en-US" sz="1800" dirty="0" smtClean="0"/>
          </a:p>
          <a:p>
            <a:pPr lvl="1"/>
            <a:endParaRPr lang="en-US" sz="1800" dirty="0"/>
          </a:p>
          <a:p>
            <a:pPr marL="0" lvl="1" indent="0">
              <a:buNone/>
            </a:pPr>
            <a:endParaRPr lang="en-US" dirty="0" smtClean="0"/>
          </a:p>
          <a:p>
            <a:endParaRPr lang="en-US" dirty="0" smtClean="0"/>
          </a:p>
          <a:p>
            <a:r>
              <a:rPr lang="en-US" dirty="0" smtClean="0"/>
              <a:t>Note the Hall Effect Transistor will need to point to the outside edge of the chassis, and will need to be oriented to the center of the chassis.</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12</a:t>
            </a:fld>
            <a:endParaRPr lang="en-US" dirty="0">
              <a:solidFill>
                <a:prstClr val="white"/>
              </a:solidFill>
            </a:endParaRPr>
          </a:p>
        </p:txBody>
      </p:sp>
      <p:pic>
        <p:nvPicPr>
          <p:cNvPr id="17" name="Picture 16" descr="Hall effect sensors on chassis">
            <a:hlinkClick r:id="rId2"/>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2857499" y="2330411"/>
            <a:ext cx="4269921" cy="3025360"/>
          </a:xfrm>
          <a:prstGeom prst="rect">
            <a:avLst/>
          </a:prstGeom>
          <a:noFill/>
          <a:ln>
            <a:noFill/>
          </a:ln>
        </p:spPr>
      </p:pic>
      <p:pic>
        <p:nvPicPr>
          <p:cNvPr id="9" name="Picture 8"/>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8686800" y="2330411"/>
            <a:ext cx="1647825" cy="1838325"/>
          </a:xfrm>
          <a:prstGeom prst="rect">
            <a:avLst/>
          </a:prstGeom>
        </p:spPr>
      </p:pic>
      <p:pic>
        <p:nvPicPr>
          <p:cNvPr id="10" name="Picture 9"/>
          <p:cNvPicPr/>
          <p:nvPr/>
        </p:nvPicPr>
        <p:blipFill>
          <a:blip r:embed="rId6">
            <a:extLst>
              <a:ext uri="{28A0092B-C50C-407E-A947-70E740481C1C}">
                <a14:useLocalDpi xmlns:a14="http://schemas.microsoft.com/office/drawing/2010/main"/>
              </a:ext>
            </a:extLst>
          </a:blip>
          <a:stretch>
            <a:fillRect/>
          </a:stretch>
        </p:blipFill>
        <p:spPr>
          <a:xfrm>
            <a:off x="8686800" y="5309870"/>
            <a:ext cx="2783205" cy="1548130"/>
          </a:xfrm>
          <a:prstGeom prst="rect">
            <a:avLst/>
          </a:prstGeom>
        </p:spPr>
      </p:pic>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Page 12</a:t>
            </a:r>
            <a:endParaRPr lang="en-US" dirty="0"/>
          </a:p>
        </p:txBody>
      </p:sp>
      <p:sp>
        <p:nvSpPr>
          <p:cNvPr id="3" name="Left-Right Arrow 2"/>
          <p:cNvSpPr/>
          <p:nvPr/>
        </p:nvSpPr>
        <p:spPr>
          <a:xfrm rot="19163922">
            <a:off x="4708372" y="4283684"/>
            <a:ext cx="1663429" cy="404531"/>
          </a:xfrm>
          <a:prstGeom prst="lef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13135612">
            <a:off x="4977513" y="3579453"/>
            <a:ext cx="695741" cy="171934"/>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rot="13135612">
            <a:off x="4456027" y="4082590"/>
            <a:ext cx="695741" cy="207861"/>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033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3"/>
                                        </p:tgtEl>
                                        <p:attrNameLst>
                                          <p:attrName>style.color</p:attrName>
                                        </p:attrNameLst>
                                      </p:cBhvr>
                                      <p:by>
                                        <p:hsl h="0" s="12549" l="25098"/>
                                      </p:by>
                                    </p:animClr>
                                    <p:animClr clrSpc="hsl" dir="cw">
                                      <p:cBhvr>
                                        <p:cTn id="7" dur="500" fill="hold"/>
                                        <p:tgtEl>
                                          <p:spTgt spid="3"/>
                                        </p:tgtEl>
                                        <p:attrNameLst>
                                          <p:attrName>fillcolor</p:attrName>
                                        </p:attrNameLst>
                                      </p:cBhvr>
                                      <p:by>
                                        <p:hsl h="0" s="12549" l="25098"/>
                                      </p:by>
                                    </p:animClr>
                                    <p:animClr clrSpc="hsl" dir="cw">
                                      <p:cBhvr>
                                        <p:cTn id="8" dur="500" fill="hold"/>
                                        <p:tgtEl>
                                          <p:spTgt spid="3"/>
                                        </p:tgtEl>
                                        <p:attrNameLst>
                                          <p:attrName>stroke.color</p:attrName>
                                        </p:attrNameLst>
                                      </p:cBhvr>
                                      <p:by>
                                        <p:hsl h="0" s="12549" l="25098"/>
                                      </p:by>
                                    </p:animClr>
                                    <p:set>
                                      <p:cBhvr>
                                        <p:cTn id="9" dur="5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7239001" y="1604433"/>
            <a:ext cx="4339168" cy="4567767"/>
          </a:xfrm>
        </p:spPr>
        <p:txBody>
          <a:bodyPr/>
          <a:lstStyle/>
          <a:p>
            <a:r>
              <a:rPr lang="en-US" dirty="0" smtClean="0"/>
              <a:t>2x DC Motors w</a:t>
            </a:r>
            <a:r>
              <a:rPr lang="en-US" dirty="0"/>
              <a:t>/ Rear Mounts </a:t>
            </a:r>
            <a:r>
              <a:rPr lang="en-US" dirty="0" smtClean="0"/>
              <a:t>and Encoder Magnets (E)</a:t>
            </a:r>
          </a:p>
          <a:p>
            <a:endParaRPr lang="en-US" dirty="0" smtClean="0"/>
          </a:p>
          <a:p>
            <a:endParaRPr lang="en-US" dirty="0" smtClean="0"/>
          </a:p>
          <a:p>
            <a:endParaRPr lang="en-US" dirty="0" smtClean="0"/>
          </a:p>
          <a:p>
            <a:r>
              <a:rPr lang="en-US" dirty="0" smtClean="0"/>
              <a:t>2x Front Motor </a:t>
            </a:r>
            <a:r>
              <a:rPr lang="en-US" dirty="0"/>
              <a:t>Mounts </a:t>
            </a:r>
            <a:r>
              <a:rPr lang="en-US" dirty="0" smtClean="0"/>
              <a:t>(F)</a:t>
            </a:r>
          </a:p>
          <a:p>
            <a:endParaRPr lang="en-US" dirty="0"/>
          </a:p>
          <a:p>
            <a:endParaRPr lang="en-US" dirty="0" smtClean="0"/>
          </a:p>
        </p:txBody>
      </p:sp>
      <p:sp>
        <p:nvSpPr>
          <p:cNvPr id="4" name="Title 3"/>
          <p:cNvSpPr>
            <a:spLocks noGrp="1"/>
          </p:cNvSpPr>
          <p:nvPr>
            <p:ph type="title"/>
          </p:nvPr>
        </p:nvSpPr>
        <p:spPr/>
        <p:txBody>
          <a:bodyPr/>
          <a:lstStyle/>
          <a:p>
            <a:r>
              <a:rPr lang="en-US" dirty="0" smtClean="0"/>
              <a:t>Motors and Mounts</a:t>
            </a:r>
            <a:endParaRPr lang="en-US" dirty="0"/>
          </a:p>
        </p:txBody>
      </p:sp>
      <p:sp>
        <p:nvSpPr>
          <p:cNvPr id="14" name="Content Placeholder 13"/>
          <p:cNvSpPr>
            <a:spLocks noGrp="1"/>
          </p:cNvSpPr>
          <p:nvPr>
            <p:ph sz="half" idx="1"/>
          </p:nvPr>
        </p:nvSpPr>
        <p:spPr>
          <a:xfrm>
            <a:off x="612775" y="1172171"/>
            <a:ext cx="6808561" cy="5303444"/>
          </a:xfrm>
        </p:spPr>
        <p:txBody>
          <a:bodyPr>
            <a:normAutofit/>
          </a:bodyPr>
          <a:lstStyle/>
          <a:p>
            <a:r>
              <a:rPr lang="en-US" dirty="0" smtClean="0"/>
              <a:t>Attach Motor Mounts</a:t>
            </a:r>
          </a:p>
          <a:p>
            <a:r>
              <a:rPr lang="en-US" dirty="0" smtClean="0"/>
              <a:t>Slide </a:t>
            </a:r>
            <a:r>
              <a:rPr lang="en-US" dirty="0"/>
              <a:t>a Front Motor Mount </a:t>
            </a:r>
            <a:r>
              <a:rPr lang="en-US" dirty="0" smtClean="0"/>
              <a:t>(F) </a:t>
            </a:r>
            <a:r>
              <a:rPr lang="en-US" dirty="0"/>
              <a:t>onto the protruding eyelet on the front of a Motor </a:t>
            </a:r>
            <a:r>
              <a:rPr lang="en-US" dirty="0" smtClean="0"/>
              <a:t>(E). </a:t>
            </a:r>
            <a:r>
              <a:rPr lang="en-US" dirty="0"/>
              <a:t>Ensure the rounded sides of the motor mounts are facing the same way.</a:t>
            </a:r>
          </a:p>
          <a:p>
            <a:pPr marL="0" lvl="1" indent="0">
              <a:buNone/>
            </a:pPr>
            <a:endParaRPr lang="en-US" sz="1800" dirty="0"/>
          </a:p>
          <a:p>
            <a:pPr marL="0" lvl="1" indent="0">
              <a:buNone/>
            </a:pPr>
            <a:endParaRPr lang="en-US" dirty="0" smtClean="0"/>
          </a:p>
          <a:p>
            <a:endParaRPr lang="en-US" dirty="0" smtClean="0"/>
          </a:p>
          <a:p>
            <a:endParaRPr lang="en-US" dirty="0" smtClean="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13</a:t>
            </a:fld>
            <a:endParaRPr lang="en-US" dirty="0">
              <a:solidFill>
                <a:prstClr val="white"/>
              </a:solidFill>
            </a:endParaRPr>
          </a:p>
        </p:txBody>
      </p:sp>
      <p:pic>
        <p:nvPicPr>
          <p:cNvPr id="11" name="Picture 10" descr="Front motor mount">
            <a:hlinkClick r:id="rId2"/>
          </p:cNvPr>
          <p:cNvPicPr/>
          <p:nvPr/>
        </p:nvPicPr>
        <p:blipFill>
          <a:blip r:embed="rId3" cstate="print">
            <a:extLst>
              <a:ext uri="{28A0092B-C50C-407E-A947-70E740481C1C}">
                <a14:useLocalDpi xmlns:a14="http://schemas.microsoft.com/office/drawing/2010/main"/>
              </a:ext>
            </a:extLst>
          </a:blip>
          <a:srcRect/>
          <a:stretch>
            <a:fillRect/>
          </a:stretch>
        </p:blipFill>
        <p:spPr bwMode="auto">
          <a:xfrm>
            <a:off x="605065" y="3316731"/>
            <a:ext cx="2323495" cy="2034938"/>
          </a:xfrm>
          <a:prstGeom prst="rect">
            <a:avLst/>
          </a:prstGeom>
          <a:noFill/>
          <a:ln>
            <a:noFill/>
          </a:ln>
        </p:spPr>
      </p:pic>
      <p:pic>
        <p:nvPicPr>
          <p:cNvPr id="12" name="Picture 11" descr="Attach all the mounts!">
            <a:hlinkClick r:id="rId4"/>
          </p:cNvPr>
          <p:cNvPicPr/>
          <p:nvPr/>
        </p:nvPicPr>
        <p:blipFill>
          <a:blip r:embed="rId5" cstate="email">
            <a:extLst>
              <a:ext uri="{28A0092B-C50C-407E-A947-70E740481C1C}">
                <a14:useLocalDpi xmlns:a14="http://schemas.microsoft.com/office/drawing/2010/main"/>
              </a:ext>
            </a:extLst>
          </a:blip>
          <a:srcRect/>
          <a:stretch>
            <a:fillRect/>
          </a:stretch>
        </p:blipFill>
        <p:spPr bwMode="auto">
          <a:xfrm>
            <a:off x="3034695" y="3311094"/>
            <a:ext cx="3224893" cy="2040576"/>
          </a:xfrm>
          <a:prstGeom prst="rect">
            <a:avLst/>
          </a:prstGeom>
          <a:noFill/>
          <a:ln>
            <a:noFill/>
          </a:ln>
        </p:spPr>
      </p:pic>
      <p:pic>
        <p:nvPicPr>
          <p:cNvPr id="13" name="Picture 12" descr="Both rear motor mounts on the motors">
            <a:hlinkClick r:id="rId6"/>
          </p:cNvPr>
          <p:cNvPicPr/>
          <p:nvPr/>
        </p:nvPicPr>
        <p:blipFill>
          <a:blip r:embed="rId7" cstate="email">
            <a:extLst>
              <a:ext uri="{28A0092B-C50C-407E-A947-70E740481C1C}">
                <a14:useLocalDpi xmlns:a14="http://schemas.microsoft.com/office/drawing/2010/main"/>
              </a:ext>
            </a:extLst>
          </a:blip>
          <a:srcRect/>
          <a:stretch>
            <a:fillRect/>
          </a:stretch>
        </p:blipFill>
        <p:spPr bwMode="auto">
          <a:xfrm>
            <a:off x="7421336" y="2349600"/>
            <a:ext cx="2040890" cy="1673225"/>
          </a:xfrm>
          <a:prstGeom prst="rect">
            <a:avLst/>
          </a:prstGeom>
          <a:noFill/>
          <a:ln>
            <a:noFill/>
          </a:ln>
        </p:spPr>
      </p:pic>
      <p:pic>
        <p:nvPicPr>
          <p:cNvPr id="15" name="Picture 14" descr="Front motor mount">
            <a:hlinkClick r:id="rId8"/>
          </p:cNvPr>
          <p:cNvPicPr/>
          <p:nvPr/>
        </p:nvPicPr>
        <p:blipFill>
          <a:blip r:embed="rId9" cstate="email">
            <a:extLst>
              <a:ext uri="{BEBA8EAE-BF5A-486C-A8C5-ECC9F3942E4B}">
                <a14:imgProps xmlns:a14="http://schemas.microsoft.com/office/drawing/2010/main">
                  <a14:imgLayer r:embed="rId10">
                    <a14:imgEffect>
                      <a14:backgroundRemoval t="3659" b="95528" l="797" r="100000">
                        <a14:backgroundMark x1="50598" y1="68293" x2="50598" y2="68293"/>
                      </a14:backgroundRemoval>
                    </a14:imgEffect>
                  </a14:imgLayer>
                </a14:imgProps>
              </a:ext>
              <a:ext uri="{28A0092B-C50C-407E-A947-70E740481C1C}">
                <a14:useLocalDpi xmlns:a14="http://schemas.microsoft.com/office/drawing/2010/main"/>
              </a:ext>
            </a:extLst>
          </a:blip>
          <a:srcRect/>
          <a:stretch>
            <a:fillRect/>
          </a:stretch>
        </p:blipFill>
        <p:spPr bwMode="auto">
          <a:xfrm>
            <a:off x="7239001" y="4670425"/>
            <a:ext cx="1550670" cy="1501775"/>
          </a:xfrm>
          <a:prstGeom prst="rect">
            <a:avLst/>
          </a:prstGeom>
          <a:noFill/>
          <a:ln>
            <a:noFill/>
          </a:ln>
        </p:spPr>
      </p:pic>
      <p:sp>
        <p:nvSpPr>
          <p:cNvPr id="10"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13</a:t>
            </a:fld>
            <a:endParaRPr lang="en-US" dirty="0"/>
          </a:p>
        </p:txBody>
      </p:sp>
      <p:sp>
        <p:nvSpPr>
          <p:cNvPr id="3" name="TextBox 2"/>
          <p:cNvSpPr txBox="1"/>
          <p:nvPr/>
        </p:nvSpPr>
        <p:spPr>
          <a:xfrm>
            <a:off x="5123058" y="3311094"/>
            <a:ext cx="782916" cy="364384"/>
          </a:xfrm>
          <a:prstGeom prst="rect">
            <a:avLst/>
          </a:prstGeom>
          <a:solidFill>
            <a:schemeClr val="bg2">
              <a:lumMod val="20000"/>
              <a:lumOff val="80000"/>
            </a:schemeClr>
          </a:solidFill>
        </p:spPr>
        <p:txBody>
          <a:bodyPr vert="horz" wrap="square" lIns="0" tIns="0" rIns="0" bIns="0" rtlCol="0">
            <a:noAutofit/>
          </a:bodyPr>
          <a:lstStyle/>
          <a:p>
            <a:r>
              <a:rPr lang="en-US" sz="2400" dirty="0" smtClean="0">
                <a:solidFill>
                  <a:srgbClr val="003C71"/>
                </a:solidFill>
              </a:rPr>
              <a:t>BACK</a:t>
            </a:r>
          </a:p>
        </p:txBody>
      </p:sp>
      <p:sp>
        <p:nvSpPr>
          <p:cNvPr id="16" name="TextBox 15"/>
          <p:cNvSpPr txBox="1"/>
          <p:nvPr/>
        </p:nvSpPr>
        <p:spPr>
          <a:xfrm>
            <a:off x="3249559" y="4670425"/>
            <a:ext cx="991840" cy="364384"/>
          </a:xfrm>
          <a:prstGeom prst="rect">
            <a:avLst/>
          </a:prstGeom>
          <a:solidFill>
            <a:schemeClr val="bg2">
              <a:lumMod val="20000"/>
              <a:lumOff val="80000"/>
            </a:schemeClr>
          </a:solidFill>
        </p:spPr>
        <p:txBody>
          <a:bodyPr vert="horz" wrap="square" lIns="0" tIns="0" rIns="0" bIns="0" rtlCol="0">
            <a:noAutofit/>
          </a:bodyPr>
          <a:lstStyle/>
          <a:p>
            <a:r>
              <a:rPr lang="en-US" sz="2400" dirty="0" smtClean="0">
                <a:solidFill>
                  <a:srgbClr val="003C71"/>
                </a:solidFill>
              </a:rPr>
              <a:t>FRONT</a:t>
            </a:r>
          </a:p>
        </p:txBody>
      </p:sp>
    </p:spTree>
    <p:extLst>
      <p:ext uri="{BB962C8B-B14F-4D97-AF65-F5344CB8AC3E}">
        <p14:creationId xmlns:p14="http://schemas.microsoft.com/office/powerpoint/2010/main" val="3226670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14</a:t>
            </a:fld>
            <a:endParaRPr lang="en-US" dirty="0">
              <a:solidFill>
                <a:prstClr val="white"/>
              </a:solidFill>
            </a:endParaRPr>
          </a:p>
        </p:txBody>
      </p:sp>
      <p:sp>
        <p:nvSpPr>
          <p:cNvPr id="4" name="Title 3"/>
          <p:cNvSpPr>
            <a:spLocks noGrp="1"/>
          </p:cNvSpPr>
          <p:nvPr>
            <p:ph type="title"/>
          </p:nvPr>
        </p:nvSpPr>
        <p:spPr/>
        <p:txBody>
          <a:bodyPr/>
          <a:lstStyle/>
          <a:p>
            <a:r>
              <a:rPr lang="en-US" dirty="0" smtClean="0"/>
              <a:t>Motors and Mounts (cont.)</a:t>
            </a:r>
            <a:endParaRPr lang="en-US" dirty="0"/>
          </a:p>
        </p:txBody>
      </p:sp>
      <p:sp>
        <p:nvSpPr>
          <p:cNvPr id="14" name="Content Placeholder 13"/>
          <p:cNvSpPr>
            <a:spLocks noGrp="1"/>
          </p:cNvSpPr>
          <p:nvPr>
            <p:ph sz="quarter" idx="13"/>
          </p:nvPr>
        </p:nvSpPr>
        <p:spPr>
          <a:xfrm>
            <a:off x="607484" y="1126671"/>
            <a:ext cx="10970683" cy="5461907"/>
          </a:xfrm>
        </p:spPr>
        <p:txBody>
          <a:bodyPr>
            <a:normAutofit fontScale="92500" lnSpcReduction="10000"/>
          </a:bodyPr>
          <a:lstStyle/>
          <a:p>
            <a:r>
              <a:rPr lang="en-US" dirty="0"/>
              <a:t>Attach the Motor Assemblies to the </a:t>
            </a:r>
            <a:r>
              <a:rPr lang="en-US" dirty="0" smtClean="0"/>
              <a:t>chassis</a:t>
            </a:r>
            <a:endParaRPr lang="en-US" dirty="0"/>
          </a:p>
          <a:p>
            <a:r>
              <a:rPr lang="en-US" dirty="0"/>
              <a:t>Snap </a:t>
            </a:r>
            <a:r>
              <a:rPr lang="en-US" dirty="0" smtClean="0"/>
              <a:t>the </a:t>
            </a:r>
            <a:r>
              <a:rPr lang="en-US" dirty="0"/>
              <a:t>motor assemblies into the </a:t>
            </a:r>
            <a:r>
              <a:rPr lang="en-US" dirty="0" smtClean="0"/>
              <a:t>set of </a:t>
            </a:r>
            <a:r>
              <a:rPr lang="en-US" dirty="0"/>
              <a:t>2 horizontal slots of </a:t>
            </a:r>
            <a:r>
              <a:rPr lang="en-US" dirty="0" smtClean="0"/>
              <a:t>the Chassis </a:t>
            </a:r>
            <a:r>
              <a:rPr lang="en-US" dirty="0"/>
              <a:t>Bottom </a:t>
            </a:r>
            <a:r>
              <a:rPr lang="en-US" dirty="0" smtClean="0"/>
              <a:t>Plate (C). </a:t>
            </a:r>
            <a:r>
              <a:rPr lang="en-US" dirty="0"/>
              <a:t>Make sure that the rounded edges of the motor mounts and the wires are facing toward the center of the chassis</a:t>
            </a:r>
            <a:endParaRPr lang="en-US" sz="1800"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smtClean="0"/>
          </a:p>
          <a:p>
            <a:r>
              <a:rPr lang="en-US" b="1" dirty="0"/>
              <a:t>NOTE:</a:t>
            </a:r>
            <a:r>
              <a:rPr lang="en-US" dirty="0"/>
              <a:t> Verify that the Hall Effect sensor is not rubbing against the Magnet (up to a 1/8" away) nor the motor </a:t>
            </a:r>
            <a:r>
              <a:rPr lang="en-US" dirty="0" smtClean="0"/>
              <a:t>shaft.</a:t>
            </a:r>
          </a:p>
          <a:p>
            <a:endParaRPr lang="en-US" dirty="0" smtClean="0"/>
          </a:p>
        </p:txBody>
      </p:sp>
      <p:pic>
        <p:nvPicPr>
          <p:cNvPr id="15" name="Picture 14" descr="All the motors attached">
            <a:hlinkClick r:id="rId2"/>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3686024" y="2503486"/>
            <a:ext cx="4813601" cy="3151642"/>
          </a:xfrm>
          <a:prstGeom prst="rect">
            <a:avLst/>
          </a:prstGeom>
          <a:noFill/>
          <a:ln>
            <a:noFill/>
          </a:ln>
        </p:spPr>
      </p:pic>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14</a:t>
            </a:r>
            <a:endParaRPr lang="en-US" dirty="0"/>
          </a:p>
        </p:txBody>
      </p:sp>
    </p:spTree>
    <p:extLst>
      <p:ext uri="{BB962C8B-B14F-4D97-AF65-F5344CB8AC3E}">
        <p14:creationId xmlns:p14="http://schemas.microsoft.com/office/powerpoint/2010/main" val="18073886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9258300" y="1604433"/>
            <a:ext cx="2400300" cy="4567767"/>
          </a:xfrm>
        </p:spPr>
        <p:txBody>
          <a:bodyPr/>
          <a:lstStyle/>
          <a:p>
            <a:r>
              <a:rPr lang="en-US" dirty="0" smtClean="0"/>
              <a:t>2x Wheel (G)</a:t>
            </a:r>
          </a:p>
          <a:p>
            <a:endParaRPr lang="en-US" dirty="0"/>
          </a:p>
          <a:p>
            <a:endParaRPr lang="en-US" dirty="0" smtClean="0"/>
          </a:p>
          <a:p>
            <a:endParaRPr lang="en-US" dirty="0" smtClean="0"/>
          </a:p>
          <a:p>
            <a:r>
              <a:rPr lang="en-US" dirty="0" smtClean="0"/>
              <a:t>1x Nub Caster (H)</a:t>
            </a:r>
          </a:p>
        </p:txBody>
      </p:sp>
      <p:sp>
        <p:nvSpPr>
          <p:cNvPr id="4" name="Title 3"/>
          <p:cNvSpPr>
            <a:spLocks noGrp="1"/>
          </p:cNvSpPr>
          <p:nvPr>
            <p:ph type="title"/>
          </p:nvPr>
        </p:nvSpPr>
        <p:spPr/>
        <p:txBody>
          <a:bodyPr/>
          <a:lstStyle/>
          <a:p>
            <a:r>
              <a:rPr lang="en-US" dirty="0" smtClean="0"/>
              <a:t>Wheels</a:t>
            </a:r>
            <a:endParaRPr lang="en-US" dirty="0"/>
          </a:p>
        </p:txBody>
      </p:sp>
      <p:sp>
        <p:nvSpPr>
          <p:cNvPr id="14" name="Content Placeholder 13"/>
          <p:cNvSpPr>
            <a:spLocks noGrp="1"/>
          </p:cNvSpPr>
          <p:nvPr>
            <p:ph sz="half" idx="1"/>
          </p:nvPr>
        </p:nvSpPr>
        <p:spPr>
          <a:xfrm>
            <a:off x="612775" y="1172171"/>
            <a:ext cx="8482239" cy="5303444"/>
          </a:xfrm>
        </p:spPr>
        <p:txBody>
          <a:bodyPr>
            <a:normAutofit/>
          </a:bodyPr>
          <a:lstStyle/>
          <a:p>
            <a:r>
              <a:rPr lang="en-US" dirty="0"/>
              <a:t>Attach the </a:t>
            </a:r>
            <a:r>
              <a:rPr lang="en-US" dirty="0" smtClean="0"/>
              <a:t>Wheels and Nub Caster</a:t>
            </a:r>
            <a:endParaRPr lang="en-US" dirty="0"/>
          </a:p>
          <a:p>
            <a:r>
              <a:rPr lang="en-US" dirty="0"/>
              <a:t>Slide a</a:t>
            </a:r>
            <a:r>
              <a:rPr lang="en-US" dirty="0" smtClean="0"/>
              <a:t> </a:t>
            </a:r>
            <a:r>
              <a:rPr lang="en-US" dirty="0"/>
              <a:t>Wheel </a:t>
            </a:r>
            <a:r>
              <a:rPr lang="en-US" dirty="0" smtClean="0"/>
              <a:t>(G) </a:t>
            </a:r>
            <a:r>
              <a:rPr lang="en-US" dirty="0"/>
              <a:t>onto the plastic shaft of a Motor </a:t>
            </a:r>
            <a:r>
              <a:rPr lang="en-US" dirty="0" smtClean="0"/>
              <a:t>(E).  Notice the </a:t>
            </a:r>
            <a:r>
              <a:rPr lang="en-US" dirty="0"/>
              <a:t>motor </a:t>
            </a:r>
            <a:r>
              <a:rPr lang="en-US" dirty="0" smtClean="0"/>
              <a:t>shaft </a:t>
            </a:r>
            <a:r>
              <a:rPr lang="en-US" dirty="0"/>
              <a:t>has two flat edges. </a:t>
            </a:r>
            <a:r>
              <a:rPr lang="en-US" dirty="0" smtClean="0"/>
              <a:t> Make </a:t>
            </a:r>
            <a:r>
              <a:rPr lang="en-US" dirty="0"/>
              <a:t>sure to line up the flat edges of the motor shaft with the flat edges of the wheel</a:t>
            </a:r>
            <a:r>
              <a:rPr lang="en-US" dirty="0" smtClean="0"/>
              <a:t>.</a:t>
            </a:r>
          </a:p>
          <a:p>
            <a:endParaRPr lang="en-US" dirty="0"/>
          </a:p>
          <a:p>
            <a:endParaRPr lang="en-US" dirty="0" smtClean="0"/>
          </a:p>
          <a:p>
            <a:endParaRPr lang="en-US" dirty="0" smtClean="0"/>
          </a:p>
          <a:p>
            <a:endParaRPr lang="en-US" dirty="0" smtClean="0"/>
          </a:p>
          <a:p>
            <a:r>
              <a:rPr lang="en-US" dirty="0"/>
              <a:t>Snap the Nub Caster </a:t>
            </a:r>
            <a:r>
              <a:rPr lang="en-US" dirty="0" smtClean="0"/>
              <a:t>(H) </a:t>
            </a:r>
            <a:r>
              <a:rPr lang="en-US" dirty="0"/>
              <a:t>into the slot on the back of the Bottom Chassis Plate assembly. Make sure the Nub Caster is on the side opposite the motors (the </a:t>
            </a:r>
            <a:r>
              <a:rPr lang="en-US" dirty="0" smtClean="0"/>
              <a:t>under-side)</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15</a:t>
            </a:fld>
            <a:endParaRPr lang="en-US" dirty="0">
              <a:solidFill>
                <a:prstClr val="white"/>
              </a:solidFill>
            </a:endParaRPr>
          </a:p>
        </p:txBody>
      </p:sp>
      <p:pic>
        <p:nvPicPr>
          <p:cNvPr id="13" name="Picture 12" descr="Slide on a wheel">
            <a:hlinkClick r:id="rId2"/>
          </p:cNvPr>
          <p:cNvPicPr/>
          <p:nvPr/>
        </p:nvPicPr>
        <p:blipFill rotWithShape="1">
          <a:blip r:embed="rId3" cstate="print">
            <a:extLst>
              <a:ext uri="{28A0092B-C50C-407E-A947-70E740481C1C}">
                <a14:useLocalDpi xmlns:a14="http://schemas.microsoft.com/office/drawing/2010/main"/>
              </a:ext>
            </a:extLst>
          </a:blip>
          <a:srcRect/>
          <a:stretch/>
        </p:blipFill>
        <p:spPr bwMode="auto">
          <a:xfrm>
            <a:off x="607484" y="2931638"/>
            <a:ext cx="2473779" cy="2096305"/>
          </a:xfrm>
          <a:prstGeom prst="rect">
            <a:avLst/>
          </a:prstGeom>
          <a:noFill/>
          <a:ln>
            <a:noFill/>
          </a:ln>
        </p:spPr>
      </p:pic>
      <p:pic>
        <p:nvPicPr>
          <p:cNvPr id="11" name="Picture 10" descr="Nub caster">
            <a:hlinkClick r:id="rId4"/>
          </p:cNvPr>
          <p:cNvPicPr/>
          <p:nvPr/>
        </p:nvPicPr>
        <p:blipFill>
          <a:blip r:embed="rId5" cstate="email">
            <a:extLst>
              <a:ext uri="{BEBA8EAE-BF5A-486C-A8C5-ECC9F3942E4B}">
                <a14:imgProps xmlns:a14="http://schemas.microsoft.com/office/drawing/2010/main">
                  <a14:imgLayer r:embed="rId6">
                    <a14:imgEffect>
                      <a14:backgroundRemoval t="10000" b="90000" l="10000" r="90000">
                        <a14:backgroundMark x1="55000" y1="33732" x2="55000" y2="33732"/>
                      </a14:backgroundRemoval>
                    </a14:imgEffect>
                  </a14:imgLayer>
                </a14:imgProps>
              </a:ext>
              <a:ext uri="{28A0092B-C50C-407E-A947-70E740481C1C}">
                <a14:useLocalDpi xmlns:a14="http://schemas.microsoft.com/office/drawing/2010/main"/>
              </a:ext>
            </a:extLst>
          </a:blip>
          <a:srcRect/>
          <a:stretch>
            <a:fillRect/>
          </a:stretch>
        </p:blipFill>
        <p:spPr bwMode="auto">
          <a:xfrm>
            <a:off x="9176658" y="4158627"/>
            <a:ext cx="1746885" cy="1738630"/>
          </a:xfrm>
          <a:prstGeom prst="rect">
            <a:avLst/>
          </a:prstGeom>
          <a:noFill/>
          <a:ln>
            <a:noFill/>
          </a:ln>
        </p:spPr>
      </p:pic>
      <p:pic>
        <p:nvPicPr>
          <p:cNvPr id="12" name="Picture 11" descr="Product Image"/>
          <p:cNvPicPr/>
          <p:nvPr/>
        </p:nvPicPr>
        <p:blipFill>
          <a:blip r:embed="rId7">
            <a:extLst>
              <a:ext uri="{28A0092B-C50C-407E-A947-70E740481C1C}">
                <a14:useLocalDpi xmlns:a14="http://schemas.microsoft.com/office/drawing/2010/main"/>
              </a:ext>
            </a:extLst>
          </a:blip>
          <a:srcRect/>
          <a:stretch>
            <a:fillRect/>
          </a:stretch>
        </p:blipFill>
        <p:spPr bwMode="auto">
          <a:xfrm>
            <a:off x="9339769" y="2076985"/>
            <a:ext cx="1828800" cy="1609090"/>
          </a:xfrm>
          <a:prstGeom prst="rect">
            <a:avLst/>
          </a:prstGeom>
          <a:noFill/>
          <a:ln>
            <a:noFill/>
          </a:ln>
        </p:spPr>
      </p:pic>
      <p:sp>
        <p:nvSpPr>
          <p:cNvPr id="16"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15</a:t>
            </a:r>
            <a:endParaRPr lang="en-US" dirty="0"/>
          </a:p>
        </p:txBody>
      </p:sp>
      <p:sp>
        <p:nvSpPr>
          <p:cNvPr id="19" name="Rectangle 18"/>
          <p:cNvSpPr/>
          <p:nvPr/>
        </p:nvSpPr>
        <p:spPr>
          <a:xfrm rot="2345193">
            <a:off x="7224114" y="4356305"/>
            <a:ext cx="592313" cy="531900"/>
          </a:xfrm>
          <a:prstGeom prst="rect">
            <a:avLst/>
          </a:prstGeom>
          <a:noFill/>
          <a:ln w="444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868093" y="2931638"/>
            <a:ext cx="1967881" cy="2086116"/>
          </a:xfrm>
          <a:prstGeom prst="rect">
            <a:avLst/>
          </a:prstGeom>
        </p:spPr>
      </p:pic>
      <p:cxnSp>
        <p:nvCxnSpPr>
          <p:cNvPr id="6" name="Straight Arrow Connector 5"/>
          <p:cNvCxnSpPr/>
          <p:nvPr/>
        </p:nvCxnSpPr>
        <p:spPr>
          <a:xfrm flipH="1" flipV="1">
            <a:off x="7049331" y="4673600"/>
            <a:ext cx="2370418" cy="702443"/>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rot="2345193">
            <a:off x="6772564" y="4558423"/>
            <a:ext cx="217716" cy="264599"/>
          </a:xfrm>
          <a:prstGeom prst="rect">
            <a:avLst/>
          </a:prstGeom>
          <a:no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07371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16</a:t>
            </a:fld>
            <a:endParaRPr lang="en-US" dirty="0">
              <a:solidFill>
                <a:prstClr val="white"/>
              </a:solidFill>
            </a:endParaRPr>
          </a:p>
        </p:txBody>
      </p:sp>
      <p:sp>
        <p:nvSpPr>
          <p:cNvPr id="3" name="Content Placeholder 2"/>
          <p:cNvSpPr>
            <a:spLocks noGrp="1"/>
          </p:cNvSpPr>
          <p:nvPr>
            <p:ph sz="half" idx="1"/>
          </p:nvPr>
        </p:nvSpPr>
        <p:spPr>
          <a:xfrm>
            <a:off x="607485" y="1604433"/>
            <a:ext cx="8169122" cy="4385748"/>
          </a:xfrm>
        </p:spPr>
        <p:txBody>
          <a:bodyPr>
            <a:normAutofit/>
          </a:bodyPr>
          <a:lstStyle/>
          <a:p>
            <a:r>
              <a:rPr lang="en-US" dirty="0"/>
              <a:t>Add the Side Struts</a:t>
            </a:r>
          </a:p>
          <a:p>
            <a:r>
              <a:rPr lang="en-US" dirty="0"/>
              <a:t>Snap the four Side Struts </a:t>
            </a:r>
            <a:r>
              <a:rPr lang="en-US" dirty="0" smtClean="0"/>
              <a:t>(I) </a:t>
            </a:r>
            <a:r>
              <a:rPr lang="en-US" dirty="0"/>
              <a:t>into the diagonal slots on the four corners of the </a:t>
            </a:r>
            <a:r>
              <a:rPr lang="en-US" dirty="0" smtClean="0"/>
              <a:t>Chassis Bottom Plate </a:t>
            </a:r>
            <a:r>
              <a:rPr lang="en-US" dirty="0"/>
              <a:t>assembly.</a:t>
            </a:r>
          </a:p>
          <a:p>
            <a:endParaRPr lang="en-US" dirty="0" smtClean="0"/>
          </a:p>
          <a:p>
            <a:endParaRPr lang="en-US" dirty="0"/>
          </a:p>
          <a:p>
            <a:endParaRPr lang="en-US" dirty="0" smtClean="0"/>
          </a:p>
        </p:txBody>
      </p:sp>
      <p:sp>
        <p:nvSpPr>
          <p:cNvPr id="4" name="Content Placeholder 3"/>
          <p:cNvSpPr>
            <a:spLocks noGrp="1"/>
          </p:cNvSpPr>
          <p:nvPr>
            <p:ph sz="half" idx="13"/>
          </p:nvPr>
        </p:nvSpPr>
        <p:spPr>
          <a:xfrm>
            <a:off x="8956221" y="1604433"/>
            <a:ext cx="2621948" cy="4567767"/>
          </a:xfrm>
        </p:spPr>
        <p:txBody>
          <a:bodyPr/>
          <a:lstStyle/>
          <a:p>
            <a:r>
              <a:rPr lang="en-US" dirty="0" smtClean="0"/>
              <a:t>4x Side Strut (I)</a:t>
            </a:r>
            <a:endParaRPr lang="en-US" dirty="0"/>
          </a:p>
          <a:p>
            <a:endParaRPr lang="en-US" dirty="0"/>
          </a:p>
        </p:txBody>
      </p:sp>
      <p:sp>
        <p:nvSpPr>
          <p:cNvPr id="5" name="Title 4"/>
          <p:cNvSpPr>
            <a:spLocks noGrp="1"/>
          </p:cNvSpPr>
          <p:nvPr>
            <p:ph type="title"/>
          </p:nvPr>
        </p:nvSpPr>
        <p:spPr/>
        <p:txBody>
          <a:bodyPr/>
          <a:lstStyle/>
          <a:p>
            <a:r>
              <a:rPr lang="en-US" dirty="0" smtClean="0"/>
              <a:t>Side Struts</a:t>
            </a:r>
            <a:endParaRPr lang="en-US" dirty="0"/>
          </a:p>
        </p:txBody>
      </p:sp>
      <p:pic>
        <p:nvPicPr>
          <p:cNvPr id="14338" name="Picture 2" descr="20160226_15350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21784" y="3061607"/>
            <a:ext cx="4852671" cy="273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ide strut">
            <a:hlinkClick r:id="rId3"/>
          </p:cNvPr>
          <p:cNvPicPr/>
          <p:nvPr/>
        </p:nvPicPr>
        <p:blipFill>
          <a:blip r:embed="rId4" cstate="email">
            <a:extLst>
              <a:ext uri="{BEBA8EAE-BF5A-486C-A8C5-ECC9F3942E4B}">
                <a14:imgProps xmlns:a14="http://schemas.microsoft.com/office/drawing/2010/main">
                  <a14:imgLayer r:embed="rId5">
                    <a14:imgEffect>
                      <a14:backgroundRemoval t="0" b="99095" l="9589" r="89726">
                        <a14:backgroundMark x1="52283" y1="51810" x2="52283" y2="51810"/>
                        <a14:backgroundMark x1="52740" y1="12443" x2="52740" y2="12443"/>
                        <a14:backgroundMark x1="49315" y1="93213" x2="49315" y2="93213"/>
                        <a14:backgroundMark x1="50685" y1="70814" x2="50685" y2="70814"/>
                        <a14:backgroundMark x1="63242" y1="64253" x2="63242" y2="64253"/>
                        <a14:backgroundMark x1="69406" y1="52715" x2="69406" y2="52715"/>
                        <a14:backgroundMark x1="62785" y1="38914" x2="62785" y2="38914"/>
                        <a14:backgroundMark x1="49772" y1="33937" x2="49772" y2="33937"/>
                        <a14:backgroundMark x1="36073" y1="39367" x2="36073" y2="39367"/>
                        <a14:backgroundMark x1="31735" y1="51810" x2="31735" y2="51810"/>
                        <a14:backgroundMark x1="36758" y1="65158" x2="36758" y2="65158"/>
                      </a14:backgroundRemoval>
                    </a14:imgEffect>
                  </a14:imgLayer>
                </a14:imgProps>
              </a:ext>
              <a:ext uri="{28A0092B-C50C-407E-A947-70E740481C1C}">
                <a14:useLocalDpi xmlns:a14="http://schemas.microsoft.com/office/drawing/2010/main"/>
              </a:ext>
            </a:extLst>
          </a:blip>
          <a:srcRect/>
          <a:stretch>
            <a:fillRect/>
          </a:stretch>
        </p:blipFill>
        <p:spPr bwMode="auto">
          <a:xfrm>
            <a:off x="8956221" y="2051896"/>
            <a:ext cx="1820545" cy="1836420"/>
          </a:xfrm>
          <a:prstGeom prst="rect">
            <a:avLst/>
          </a:prstGeom>
          <a:noFill/>
          <a:ln>
            <a:noFill/>
          </a:ln>
        </p:spPr>
      </p:pic>
      <p:sp>
        <p:nvSpPr>
          <p:cNvPr id="9"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16</a:t>
            </a:r>
            <a:endParaRPr lang="en-US" dirty="0"/>
          </a:p>
        </p:txBody>
      </p:sp>
    </p:spTree>
    <p:extLst>
      <p:ext uri="{BB962C8B-B14F-4D97-AF65-F5344CB8AC3E}">
        <p14:creationId xmlns:p14="http://schemas.microsoft.com/office/powerpoint/2010/main" val="4942775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17</a:t>
            </a:fld>
            <a:endParaRPr lang="en-US" dirty="0">
              <a:solidFill>
                <a:prstClr val="white"/>
              </a:solidFill>
            </a:endParaRPr>
          </a:p>
        </p:txBody>
      </p:sp>
      <p:sp>
        <p:nvSpPr>
          <p:cNvPr id="3" name="Content Placeholder 2"/>
          <p:cNvSpPr>
            <a:spLocks noGrp="1"/>
          </p:cNvSpPr>
          <p:nvPr>
            <p:ph sz="half" idx="1"/>
          </p:nvPr>
        </p:nvSpPr>
        <p:spPr>
          <a:xfrm>
            <a:off x="607484" y="1604433"/>
            <a:ext cx="8014001" cy="4567767"/>
          </a:xfrm>
        </p:spPr>
        <p:txBody>
          <a:bodyPr/>
          <a:lstStyle/>
          <a:p>
            <a:r>
              <a:rPr lang="en-US" dirty="0" smtClean="0"/>
              <a:t>Install the 6 AA batteries into the holder (J).  Use care to follow battery polarity.</a:t>
            </a:r>
            <a:endParaRPr lang="en-US" dirty="0"/>
          </a:p>
          <a:p>
            <a:r>
              <a:rPr lang="en-US" dirty="0" smtClean="0"/>
              <a:t>Attach the battery cable (V) to the holder.</a:t>
            </a:r>
            <a:endParaRPr lang="en-US" dirty="0"/>
          </a:p>
          <a:p>
            <a:r>
              <a:rPr lang="en-US" dirty="0" smtClean="0"/>
              <a:t>Place battery assembly onto Chassis Bottom plate closest to the nub caster.  Place the assembly so the wire is out the back.  </a:t>
            </a:r>
          </a:p>
        </p:txBody>
      </p:sp>
      <p:sp>
        <p:nvSpPr>
          <p:cNvPr id="4" name="Content Placeholder 3"/>
          <p:cNvSpPr>
            <a:spLocks noGrp="1"/>
          </p:cNvSpPr>
          <p:nvPr>
            <p:ph sz="half" idx="13"/>
          </p:nvPr>
        </p:nvSpPr>
        <p:spPr>
          <a:xfrm>
            <a:off x="8517467" y="1604433"/>
            <a:ext cx="3060702" cy="4567767"/>
          </a:xfrm>
        </p:spPr>
        <p:txBody>
          <a:bodyPr/>
          <a:lstStyle/>
          <a:p>
            <a:r>
              <a:rPr lang="en-US" dirty="0" smtClean="0"/>
              <a:t>1x Battery Holder (w/6 AA Batteries) (J)</a:t>
            </a:r>
          </a:p>
          <a:p>
            <a:endParaRPr lang="en-US" dirty="0"/>
          </a:p>
          <a:p>
            <a:endParaRPr lang="en-US" dirty="0" smtClean="0"/>
          </a:p>
          <a:p>
            <a:r>
              <a:rPr lang="en-US" dirty="0" smtClean="0"/>
              <a:t>1x Battery Cable (V)</a:t>
            </a:r>
          </a:p>
          <a:p>
            <a:endParaRPr lang="en-US" dirty="0"/>
          </a:p>
          <a:p>
            <a:endParaRPr lang="en-US" dirty="0"/>
          </a:p>
        </p:txBody>
      </p:sp>
      <p:sp>
        <p:nvSpPr>
          <p:cNvPr id="5" name="Title 4"/>
          <p:cNvSpPr>
            <a:spLocks noGrp="1"/>
          </p:cNvSpPr>
          <p:nvPr>
            <p:ph type="title"/>
          </p:nvPr>
        </p:nvSpPr>
        <p:spPr/>
        <p:txBody>
          <a:bodyPr/>
          <a:lstStyle/>
          <a:p>
            <a:r>
              <a:rPr lang="en-US" dirty="0" smtClean="0"/>
              <a:t>Battery Holder and Batteries</a:t>
            </a:r>
            <a:endParaRPr lang="en-US" dirty="0"/>
          </a:p>
        </p:txBody>
      </p:sp>
      <p:pic>
        <p:nvPicPr>
          <p:cNvPr id="6" name="Picture 5" descr="Product Image"/>
          <p:cNvPicPr/>
          <p:nvPr/>
        </p:nvPicPr>
        <p:blipFill>
          <a:blip r:embed="rId2">
            <a:extLst>
              <a:ext uri="{28A0092B-C50C-407E-A947-70E740481C1C}">
                <a14:useLocalDpi xmlns:a14="http://schemas.microsoft.com/office/drawing/2010/main"/>
              </a:ext>
            </a:extLst>
          </a:blip>
          <a:srcRect/>
          <a:stretch>
            <a:fillRect/>
          </a:stretch>
        </p:blipFill>
        <p:spPr bwMode="auto">
          <a:xfrm>
            <a:off x="8727619" y="4029651"/>
            <a:ext cx="1159329" cy="969434"/>
          </a:xfrm>
          <a:prstGeom prst="rect">
            <a:avLst/>
          </a:prstGeom>
          <a:noFill/>
          <a:ln>
            <a:noFill/>
          </a:ln>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54777" y="2449718"/>
            <a:ext cx="1393041" cy="1155927"/>
          </a:xfrm>
          <a:prstGeom prst="rect">
            <a:avLst/>
          </a:prstGeom>
        </p:spPr>
      </p:pic>
      <p:pic>
        <p:nvPicPr>
          <p:cNvPr id="15362" name="Picture 2" descr="http://n3.sdlcdn.com/imgs/a/n/s/Duracell-AA-Battery-Pack-of-SDL030703399-1-bb2e6.jp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097311" y="2755201"/>
            <a:ext cx="976449" cy="54496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17</a:t>
            </a:r>
            <a:endParaRPr lang="en-US" dirty="0"/>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632200" y="3859248"/>
            <a:ext cx="3194046" cy="2795070"/>
          </a:xfrm>
          <a:prstGeom prst="rect">
            <a:avLst/>
          </a:prstGeom>
        </p:spPr>
      </p:pic>
    </p:spTree>
    <p:extLst>
      <p:ext uri="{BB962C8B-B14F-4D97-AF65-F5344CB8AC3E}">
        <p14:creationId xmlns:p14="http://schemas.microsoft.com/office/powerpoint/2010/main" val="3826036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18</a:t>
            </a:fld>
            <a:endParaRPr lang="en-US" dirty="0">
              <a:solidFill>
                <a:prstClr val="white"/>
              </a:solidFill>
            </a:endParaRPr>
          </a:p>
        </p:txBody>
      </p:sp>
      <p:sp>
        <p:nvSpPr>
          <p:cNvPr id="3" name="Content Placeholder 2"/>
          <p:cNvSpPr>
            <a:spLocks noGrp="1"/>
          </p:cNvSpPr>
          <p:nvPr>
            <p:ph sz="half" idx="1"/>
          </p:nvPr>
        </p:nvSpPr>
        <p:spPr>
          <a:xfrm>
            <a:off x="607485" y="1604433"/>
            <a:ext cx="7883372" cy="4567767"/>
          </a:xfrm>
        </p:spPr>
        <p:txBody>
          <a:bodyPr/>
          <a:lstStyle/>
          <a:p>
            <a:r>
              <a:rPr lang="en-US" dirty="0"/>
              <a:t>Attach the Mainboard Mounts</a:t>
            </a:r>
          </a:p>
          <a:p>
            <a:r>
              <a:rPr lang="en-US" dirty="0"/>
              <a:t>Snap the two Mainboard Mounts </a:t>
            </a:r>
            <a:r>
              <a:rPr lang="en-US" dirty="0" smtClean="0"/>
              <a:t>(K) </a:t>
            </a:r>
            <a:r>
              <a:rPr lang="en-US" dirty="0"/>
              <a:t>into the vertical slots in the back of the C</a:t>
            </a:r>
            <a:r>
              <a:rPr lang="en-US" dirty="0" smtClean="0"/>
              <a:t>hassis </a:t>
            </a:r>
            <a:r>
              <a:rPr lang="en-US" dirty="0"/>
              <a:t>T</a:t>
            </a:r>
            <a:r>
              <a:rPr lang="en-US" dirty="0" smtClean="0"/>
              <a:t>op </a:t>
            </a:r>
            <a:r>
              <a:rPr lang="en-US" dirty="0"/>
              <a:t>P</a:t>
            </a:r>
            <a:r>
              <a:rPr lang="en-US" dirty="0" smtClean="0"/>
              <a:t>late (L) </a:t>
            </a:r>
            <a:r>
              <a:rPr lang="en-US" dirty="0"/>
              <a:t>near the large rectangular opening</a:t>
            </a:r>
            <a:r>
              <a:rPr lang="en-US" dirty="0" smtClean="0"/>
              <a:t>.</a:t>
            </a:r>
          </a:p>
          <a:p>
            <a:endParaRPr lang="en-US" dirty="0"/>
          </a:p>
          <a:p>
            <a:endParaRPr lang="en-US" dirty="0"/>
          </a:p>
        </p:txBody>
      </p:sp>
      <p:sp>
        <p:nvSpPr>
          <p:cNvPr id="4" name="Content Placeholder 3"/>
          <p:cNvSpPr>
            <a:spLocks noGrp="1"/>
          </p:cNvSpPr>
          <p:nvPr>
            <p:ph sz="half" idx="13"/>
          </p:nvPr>
        </p:nvSpPr>
        <p:spPr>
          <a:xfrm>
            <a:off x="8637811" y="1604433"/>
            <a:ext cx="3370125" cy="4567767"/>
          </a:xfrm>
        </p:spPr>
        <p:txBody>
          <a:bodyPr/>
          <a:lstStyle/>
          <a:p>
            <a:r>
              <a:rPr lang="en-US" dirty="0" smtClean="0"/>
              <a:t>2x </a:t>
            </a:r>
            <a:r>
              <a:rPr lang="en-US" dirty="0"/>
              <a:t>Mainboard </a:t>
            </a:r>
            <a:r>
              <a:rPr lang="en-US" dirty="0" smtClean="0"/>
              <a:t>Mount (K)</a:t>
            </a:r>
            <a:endParaRPr lang="en-US" dirty="0"/>
          </a:p>
          <a:p>
            <a:endParaRPr lang="en-US" dirty="0" smtClean="0"/>
          </a:p>
          <a:p>
            <a:endParaRPr lang="en-US" dirty="0"/>
          </a:p>
          <a:p>
            <a:r>
              <a:rPr lang="en-US" dirty="0"/>
              <a:t>1x Chassis </a:t>
            </a:r>
            <a:r>
              <a:rPr lang="en-US" dirty="0" smtClean="0"/>
              <a:t>Top Plate (L)</a:t>
            </a:r>
            <a:endParaRPr lang="en-US" dirty="0"/>
          </a:p>
          <a:p>
            <a:endParaRPr lang="en-US" dirty="0"/>
          </a:p>
        </p:txBody>
      </p:sp>
      <p:sp>
        <p:nvSpPr>
          <p:cNvPr id="5" name="Title 4"/>
          <p:cNvSpPr>
            <a:spLocks noGrp="1"/>
          </p:cNvSpPr>
          <p:nvPr>
            <p:ph type="title"/>
          </p:nvPr>
        </p:nvSpPr>
        <p:spPr/>
        <p:txBody>
          <a:bodyPr/>
          <a:lstStyle/>
          <a:p>
            <a:r>
              <a:rPr lang="en-US" dirty="0"/>
              <a:t>Mainboard </a:t>
            </a:r>
            <a:r>
              <a:rPr lang="en-US" dirty="0" smtClean="0"/>
              <a:t>Mounts</a:t>
            </a:r>
            <a:endParaRPr lang="en-US" dirty="0"/>
          </a:p>
        </p:txBody>
      </p:sp>
      <p:pic>
        <p:nvPicPr>
          <p:cNvPr id="10" name="Picture 9" descr="Mainboard mount">
            <a:hlinkClick r:id="rId2"/>
          </p:cNvPr>
          <p:cNvPicPr/>
          <p:nvPr/>
        </p:nvPicPr>
        <p:blipFill>
          <a:blip r:embed="rId3" cstate="email">
            <a:extLst>
              <a:ext uri="{BEBA8EAE-BF5A-486C-A8C5-ECC9F3942E4B}">
                <a14:imgProps xmlns:a14="http://schemas.microsoft.com/office/drawing/2010/main">
                  <a14:imgLayer r:embed="rId4">
                    <a14:imgEffect>
                      <a14:backgroundRemoval t="16000" b="91667" l="2006" r="97135">
                        <a14:backgroundMark x1="51003" y1="77000" x2="51003" y2="77000"/>
                        <a14:backgroundMark x1="91691" y1="50667" x2="92837" y2="50667"/>
                      </a14:backgroundRemoval>
                    </a14:imgEffect>
                  </a14:imgLayer>
                </a14:imgProps>
              </a:ext>
              <a:ext uri="{28A0092B-C50C-407E-A947-70E740481C1C}">
                <a14:useLocalDpi xmlns:a14="http://schemas.microsoft.com/office/drawing/2010/main"/>
              </a:ext>
            </a:extLst>
          </a:blip>
          <a:srcRect/>
          <a:stretch>
            <a:fillRect/>
          </a:stretch>
        </p:blipFill>
        <p:spPr bwMode="auto">
          <a:xfrm>
            <a:off x="8748226" y="1611834"/>
            <a:ext cx="2146935" cy="1838325"/>
          </a:xfrm>
          <a:prstGeom prst="rect">
            <a:avLst/>
          </a:prstGeom>
          <a:noFill/>
          <a:ln>
            <a:noFill/>
          </a:ln>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48226" y="3710475"/>
            <a:ext cx="2203859" cy="2614386"/>
          </a:xfrm>
          <a:prstGeom prst="rect">
            <a:avLst/>
          </a:prstGeom>
        </p:spPr>
      </p:pic>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18</a:t>
            </a:r>
            <a:endParaRPr lang="en-US" dirty="0"/>
          </a:p>
        </p:txBody>
      </p:sp>
      <p:pic>
        <p:nvPicPr>
          <p:cNvPr id="7" name="Picture 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07484" y="3332156"/>
            <a:ext cx="3407303" cy="3252759"/>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161741" y="3898858"/>
            <a:ext cx="3198813" cy="1871133"/>
          </a:xfrm>
          <a:prstGeom prst="rect">
            <a:avLst/>
          </a:prstGeom>
        </p:spPr>
      </p:pic>
    </p:spTree>
    <p:extLst>
      <p:ext uri="{BB962C8B-B14F-4D97-AF65-F5344CB8AC3E}">
        <p14:creationId xmlns:p14="http://schemas.microsoft.com/office/powerpoint/2010/main" val="3406369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19</a:t>
            </a:fld>
            <a:endParaRPr lang="en-US" dirty="0">
              <a:solidFill>
                <a:prstClr val="white"/>
              </a:solidFill>
            </a:endParaRPr>
          </a:p>
        </p:txBody>
      </p:sp>
      <p:sp>
        <p:nvSpPr>
          <p:cNvPr id="3" name="Content Placeholder 2"/>
          <p:cNvSpPr>
            <a:spLocks noGrp="1"/>
          </p:cNvSpPr>
          <p:nvPr>
            <p:ph sz="half" idx="1"/>
          </p:nvPr>
        </p:nvSpPr>
        <p:spPr>
          <a:xfrm>
            <a:off x="607485" y="1604433"/>
            <a:ext cx="7612388" cy="4567767"/>
          </a:xfrm>
        </p:spPr>
        <p:txBody>
          <a:bodyPr/>
          <a:lstStyle/>
          <a:p>
            <a:r>
              <a:rPr lang="en-US" dirty="0"/>
              <a:t>Route the </a:t>
            </a:r>
            <a:r>
              <a:rPr lang="en-US" dirty="0" smtClean="0"/>
              <a:t>Cables</a:t>
            </a:r>
          </a:p>
          <a:p>
            <a:r>
              <a:rPr lang="en-US" dirty="0" smtClean="0"/>
              <a:t>Position </a:t>
            </a:r>
            <a:r>
              <a:rPr lang="en-US" dirty="0"/>
              <a:t>the </a:t>
            </a:r>
            <a:r>
              <a:rPr lang="en-US" dirty="0" smtClean="0"/>
              <a:t>Chassis Top Plate </a:t>
            </a:r>
            <a:r>
              <a:rPr lang="en-US" dirty="0"/>
              <a:t>over the </a:t>
            </a:r>
            <a:r>
              <a:rPr lang="en-US" dirty="0" smtClean="0"/>
              <a:t>Chassis Bottom Plate </a:t>
            </a:r>
            <a:r>
              <a:rPr lang="en-US" dirty="0"/>
              <a:t>– </a:t>
            </a:r>
            <a:r>
              <a:rPr lang="en-US" dirty="0" smtClean="0"/>
              <a:t>do </a:t>
            </a:r>
            <a:r>
              <a:rPr lang="en-US" dirty="0"/>
              <a:t>not snap the two plates together yet. Make sure that the front sides of each plate line up</a:t>
            </a:r>
            <a:r>
              <a:rPr lang="en-US" dirty="0" smtClean="0"/>
              <a:t>.  Mainboard Mounts to the back on top plate, nub caster to the back on bottom plate.</a:t>
            </a:r>
            <a:endParaRPr lang="en-US" dirty="0"/>
          </a:p>
          <a:p>
            <a:r>
              <a:rPr lang="en-US" dirty="0"/>
              <a:t>Route the wires and cables through the left and right oval slots in the </a:t>
            </a:r>
            <a:r>
              <a:rPr lang="en-US" dirty="0" smtClean="0"/>
              <a:t>Chassis Top </a:t>
            </a:r>
            <a:r>
              <a:rPr lang="en-US" dirty="0"/>
              <a:t>Plate assembly as shown. </a:t>
            </a:r>
          </a:p>
        </p:txBody>
      </p:sp>
      <p:sp>
        <p:nvSpPr>
          <p:cNvPr id="4" name="Content Placeholder 3"/>
          <p:cNvSpPr>
            <a:spLocks noGrp="1"/>
          </p:cNvSpPr>
          <p:nvPr>
            <p:ph sz="half" idx="13"/>
          </p:nvPr>
        </p:nvSpPr>
        <p:spPr>
          <a:xfrm>
            <a:off x="8768443" y="1604433"/>
            <a:ext cx="2809726" cy="4567767"/>
          </a:xfrm>
        </p:spPr>
        <p:txBody>
          <a:bodyPr/>
          <a:lstStyle/>
          <a:p>
            <a:r>
              <a:rPr lang="en-US" dirty="0" smtClean="0"/>
              <a:t>1x Chassis Bottom Assembly</a:t>
            </a:r>
            <a:endParaRPr lang="en-US" dirty="0"/>
          </a:p>
          <a:p>
            <a:r>
              <a:rPr lang="en-US" dirty="0" smtClean="0"/>
              <a:t>1x Chassis Top Assembly</a:t>
            </a:r>
            <a:endParaRPr lang="en-US" dirty="0"/>
          </a:p>
        </p:txBody>
      </p:sp>
      <p:sp>
        <p:nvSpPr>
          <p:cNvPr id="5" name="Title 4"/>
          <p:cNvSpPr>
            <a:spLocks noGrp="1"/>
          </p:cNvSpPr>
          <p:nvPr>
            <p:ph type="title"/>
          </p:nvPr>
        </p:nvSpPr>
        <p:spPr/>
        <p:txBody>
          <a:bodyPr/>
          <a:lstStyle/>
          <a:p>
            <a:r>
              <a:rPr lang="en-US" dirty="0" smtClean="0"/>
              <a:t>Complete the Chassis</a:t>
            </a:r>
            <a:endParaRPr lang="en-US" dirty="0"/>
          </a:p>
        </p:txBody>
      </p:sp>
      <p:pic>
        <p:nvPicPr>
          <p:cNvPr id="10242" name="Picture 2" descr="20160226_1539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219873" y="3483016"/>
            <a:ext cx="3715967" cy="3022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19</a:t>
            </a:r>
            <a:endParaRPr lang="en-US" dirty="0"/>
          </a:p>
        </p:txBody>
      </p:sp>
    </p:spTree>
    <p:extLst>
      <p:ext uri="{BB962C8B-B14F-4D97-AF65-F5344CB8AC3E}">
        <p14:creationId xmlns:p14="http://schemas.microsoft.com/office/powerpoint/2010/main" val="11678999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16723050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20</a:t>
            </a:fld>
            <a:endParaRPr lang="en-US" dirty="0">
              <a:solidFill>
                <a:prstClr val="white"/>
              </a:solidFill>
            </a:endParaRPr>
          </a:p>
        </p:txBody>
      </p:sp>
      <p:sp>
        <p:nvSpPr>
          <p:cNvPr id="3" name="Content Placeholder 2"/>
          <p:cNvSpPr>
            <a:spLocks noGrp="1"/>
          </p:cNvSpPr>
          <p:nvPr>
            <p:ph sz="half" idx="1"/>
          </p:nvPr>
        </p:nvSpPr>
        <p:spPr>
          <a:xfrm>
            <a:off x="607484" y="1604433"/>
            <a:ext cx="7973179" cy="4567767"/>
          </a:xfrm>
        </p:spPr>
        <p:txBody>
          <a:bodyPr/>
          <a:lstStyle/>
          <a:p>
            <a:r>
              <a:rPr lang="en-US" dirty="0"/>
              <a:t>Attach </a:t>
            </a:r>
            <a:r>
              <a:rPr lang="en-US" dirty="0" smtClean="0"/>
              <a:t>Chassis Top Plate Assembly to Chassis Bottom Plate Assembly</a:t>
            </a:r>
            <a:endParaRPr lang="en-US" dirty="0"/>
          </a:p>
          <a:p>
            <a:r>
              <a:rPr lang="en-US" dirty="0"/>
              <a:t>Line up the </a:t>
            </a:r>
            <a:r>
              <a:rPr lang="en-US" dirty="0" smtClean="0"/>
              <a:t>Chassis Top Plate </a:t>
            </a:r>
            <a:r>
              <a:rPr lang="en-US" dirty="0"/>
              <a:t>on top of all the struts, and carefully snap the </a:t>
            </a:r>
            <a:r>
              <a:rPr lang="en-US" dirty="0" smtClean="0"/>
              <a:t>Chassis Top Plate </a:t>
            </a:r>
            <a:r>
              <a:rPr lang="en-US" dirty="0"/>
              <a:t>assembly onto the side struts and motor mounts. Press </a:t>
            </a:r>
            <a:r>
              <a:rPr lang="en-US" dirty="0" smtClean="0"/>
              <a:t>carefully and firmly </a:t>
            </a:r>
            <a:r>
              <a:rPr lang="en-US" dirty="0"/>
              <a:t>above each side </a:t>
            </a:r>
            <a:r>
              <a:rPr lang="en-US" dirty="0" smtClean="0"/>
              <a:t>strut and motor mount </a:t>
            </a:r>
            <a:r>
              <a:rPr lang="en-US" dirty="0"/>
              <a:t>until they each snap into </a:t>
            </a:r>
            <a:r>
              <a:rPr lang="en-US" dirty="0" smtClean="0"/>
              <a:t>place</a:t>
            </a:r>
            <a:r>
              <a:rPr lang="en-US" dirty="0"/>
              <a:t> </a:t>
            </a:r>
            <a:r>
              <a:rPr lang="en-US" dirty="0" smtClean="0"/>
              <a:t>in the top chassis plate.</a:t>
            </a:r>
          </a:p>
          <a:p>
            <a:r>
              <a:rPr lang="en-US" dirty="0" smtClean="0"/>
              <a:t>TIP: Start with a Side Strut.  Press the top plate onto the strut, then work your way around in a clockwise direction pressing the motor mounts and side strut mounts into the top plate.</a:t>
            </a:r>
            <a:endParaRPr lang="en-US" dirty="0"/>
          </a:p>
        </p:txBody>
      </p:sp>
      <p:sp>
        <p:nvSpPr>
          <p:cNvPr id="4" name="Content Placeholder 3"/>
          <p:cNvSpPr>
            <a:spLocks noGrp="1"/>
          </p:cNvSpPr>
          <p:nvPr>
            <p:ph sz="half" idx="13"/>
          </p:nvPr>
        </p:nvSpPr>
        <p:spPr>
          <a:xfrm>
            <a:off x="8768443" y="1604433"/>
            <a:ext cx="2809726" cy="4567767"/>
          </a:xfrm>
        </p:spPr>
        <p:txBody>
          <a:bodyPr/>
          <a:lstStyle/>
          <a:p>
            <a:r>
              <a:rPr lang="en-US" dirty="0" smtClean="0"/>
              <a:t>1x Chassis Bottom Assembly</a:t>
            </a:r>
          </a:p>
          <a:p>
            <a:endParaRPr lang="en-US" dirty="0"/>
          </a:p>
          <a:p>
            <a:r>
              <a:rPr lang="en-US" dirty="0" smtClean="0"/>
              <a:t>1x Chassis Top Assembly</a:t>
            </a:r>
            <a:endParaRPr lang="en-US" dirty="0"/>
          </a:p>
        </p:txBody>
      </p:sp>
      <p:sp>
        <p:nvSpPr>
          <p:cNvPr id="5" name="Title 4"/>
          <p:cNvSpPr>
            <a:spLocks noGrp="1"/>
          </p:cNvSpPr>
          <p:nvPr>
            <p:ph type="title"/>
          </p:nvPr>
        </p:nvSpPr>
        <p:spPr/>
        <p:txBody>
          <a:bodyPr/>
          <a:lstStyle/>
          <a:p>
            <a:r>
              <a:rPr lang="en-US" dirty="0" smtClean="0"/>
              <a:t>Complete the Chassis (</a:t>
            </a:r>
            <a:r>
              <a:rPr lang="en-US" dirty="0" err="1" smtClean="0"/>
              <a:t>cont</a:t>
            </a:r>
            <a:r>
              <a:rPr lang="en-US" dirty="0" smtClean="0"/>
              <a:t>)</a:t>
            </a:r>
            <a:endParaRPr lang="en-US" dirty="0"/>
          </a:p>
        </p:txBody>
      </p:sp>
      <p:sp>
        <p:nvSpPr>
          <p:cNvPr id="6"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20</a:t>
            </a:r>
            <a:endParaRPr lang="en-US" dirty="0"/>
          </a:p>
        </p:txBody>
      </p:sp>
    </p:spTree>
    <p:extLst>
      <p:ext uri="{BB962C8B-B14F-4D97-AF65-F5344CB8AC3E}">
        <p14:creationId xmlns:p14="http://schemas.microsoft.com/office/powerpoint/2010/main" val="3265192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21</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Mainboard</a:t>
            </a:r>
          </a:p>
          <a:p>
            <a:r>
              <a:rPr lang="en-US" sz="2000" dirty="0"/>
              <a:t>The Arduino 101 Mainboard </a:t>
            </a:r>
            <a:r>
              <a:rPr lang="en-US" sz="2000" dirty="0" smtClean="0"/>
              <a:t>(A) </a:t>
            </a:r>
            <a:r>
              <a:rPr lang="en-US" sz="2000" dirty="0"/>
              <a:t>snaps into the notches on the Mainboard Mounts </a:t>
            </a:r>
            <a:r>
              <a:rPr lang="en-US" sz="2000" dirty="0" smtClean="0"/>
              <a:t>(K) </a:t>
            </a:r>
            <a:r>
              <a:rPr lang="en-US" sz="2000" dirty="0"/>
              <a:t>it will not be down to the lowest notch. Make sure the power jack is facing the left side of the robot (the Mainboard mounts should be closest to you). Push gently and evenly until it snaps into place. </a:t>
            </a:r>
          </a:p>
          <a:p>
            <a:r>
              <a:rPr lang="en-US" sz="2000" dirty="0"/>
              <a:t>NOTE: While applying downward </a:t>
            </a:r>
            <a:br>
              <a:rPr lang="en-US" sz="2000" dirty="0"/>
            </a:br>
            <a:r>
              <a:rPr lang="en-US" sz="2000" dirty="0" smtClean="0"/>
              <a:t>pressure </a:t>
            </a:r>
            <a:r>
              <a:rPr lang="en-US" sz="2000" dirty="0"/>
              <a:t>to the board, gently expand </a:t>
            </a:r>
            <a:r>
              <a:rPr lang="en-US" sz="2000" dirty="0" smtClean="0"/>
              <a:t/>
            </a:r>
            <a:br>
              <a:rPr lang="en-US" sz="2000" dirty="0" smtClean="0"/>
            </a:br>
            <a:r>
              <a:rPr lang="en-US" sz="2000" dirty="0" smtClean="0"/>
              <a:t>one </a:t>
            </a:r>
            <a:r>
              <a:rPr lang="en-US" sz="2000" dirty="0"/>
              <a:t>of the mount legs, and repeat on </a:t>
            </a:r>
            <a:r>
              <a:rPr lang="en-US" sz="2000" dirty="0" smtClean="0"/>
              <a:t/>
            </a:r>
            <a:br>
              <a:rPr lang="en-US" sz="2000" dirty="0" smtClean="0"/>
            </a:br>
            <a:r>
              <a:rPr lang="en-US" sz="2000" dirty="0" smtClean="0"/>
              <a:t>the </a:t>
            </a:r>
            <a:r>
              <a:rPr lang="en-US" sz="2000" dirty="0"/>
              <a:t>other until the mainboard is </a:t>
            </a:r>
            <a:r>
              <a:rPr lang="en-US" sz="2000" dirty="0" smtClean="0"/>
              <a:t/>
            </a:r>
            <a:br>
              <a:rPr lang="en-US" sz="2000" dirty="0" smtClean="0"/>
            </a:br>
            <a:r>
              <a:rPr lang="en-US" sz="2000" dirty="0" smtClean="0"/>
              <a:t>securely </a:t>
            </a:r>
            <a:r>
              <a:rPr lang="en-US" sz="2000" dirty="0"/>
              <a:t>held in the Mainboard </a:t>
            </a:r>
            <a:r>
              <a:rPr lang="en-US" sz="2000" dirty="0" smtClean="0"/>
              <a:t/>
            </a:r>
            <a:br>
              <a:rPr lang="en-US" sz="2000" dirty="0" smtClean="0"/>
            </a:br>
            <a:r>
              <a:rPr lang="en-US" sz="2000" dirty="0" smtClean="0"/>
              <a:t>Mounts </a:t>
            </a:r>
            <a:r>
              <a:rPr lang="en-US" sz="2000" dirty="0"/>
              <a:t>(the Mainboard should not </a:t>
            </a:r>
            <a:r>
              <a:rPr lang="en-US" sz="2000" dirty="0" smtClean="0"/>
              <a:t/>
            </a:r>
            <a:br>
              <a:rPr lang="en-US" sz="2000" dirty="0" smtClean="0"/>
            </a:br>
            <a:r>
              <a:rPr lang="en-US" sz="2000" dirty="0" smtClean="0"/>
              <a:t>move </a:t>
            </a:r>
            <a:r>
              <a:rPr lang="en-US" sz="2000" dirty="0"/>
              <a:t>in the mounts</a:t>
            </a:r>
            <a:r>
              <a:rPr lang="en-US" sz="2000" dirty="0" smtClean="0"/>
              <a:t>).</a:t>
            </a:r>
            <a:endParaRPr lang="en-US" sz="2000" dirty="0"/>
          </a:p>
        </p:txBody>
      </p:sp>
      <p:sp>
        <p:nvSpPr>
          <p:cNvPr id="4" name="Content Placeholder 3"/>
          <p:cNvSpPr>
            <a:spLocks noGrp="1"/>
          </p:cNvSpPr>
          <p:nvPr>
            <p:ph sz="half" idx="13"/>
          </p:nvPr>
        </p:nvSpPr>
        <p:spPr>
          <a:xfrm>
            <a:off x="8637811" y="1604433"/>
            <a:ext cx="2940357" cy="4567767"/>
          </a:xfrm>
        </p:spPr>
        <p:txBody>
          <a:bodyPr/>
          <a:lstStyle/>
          <a:p>
            <a:r>
              <a:rPr lang="en-US" dirty="0"/>
              <a:t>1x </a:t>
            </a:r>
            <a:r>
              <a:rPr lang="en-US" dirty="0" smtClean="0"/>
              <a:t>Arduino 101 (A)</a:t>
            </a:r>
            <a:endParaRPr lang="en-US" dirty="0"/>
          </a:p>
          <a:p>
            <a:endParaRPr lang="en-US" dirty="0"/>
          </a:p>
          <a:p>
            <a:endParaRPr lang="en-US" dirty="0"/>
          </a:p>
          <a:p>
            <a:endParaRPr lang="en-US" dirty="0"/>
          </a:p>
          <a:p>
            <a:endParaRPr lang="en-US" dirty="0"/>
          </a:p>
          <a:p>
            <a:endParaRPr lang="en-US" dirty="0"/>
          </a:p>
        </p:txBody>
      </p:sp>
      <p:sp>
        <p:nvSpPr>
          <p:cNvPr id="5" name="Title 4"/>
          <p:cNvSpPr>
            <a:spLocks noGrp="1"/>
          </p:cNvSpPr>
          <p:nvPr>
            <p:ph type="title"/>
          </p:nvPr>
        </p:nvSpPr>
        <p:spPr/>
        <p:txBody>
          <a:bodyPr/>
          <a:lstStyle/>
          <a:p>
            <a:r>
              <a:rPr lang="en-US" dirty="0" smtClean="0"/>
              <a:t>Mainboard</a:t>
            </a:r>
            <a:endParaRPr lang="en-US" dirty="0"/>
          </a:p>
        </p:txBody>
      </p:sp>
      <p:pic>
        <p:nvPicPr>
          <p:cNvPr id="22530" name="Picture 2" descr="20160226_155206"/>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4879286" y="3219854"/>
            <a:ext cx="3758525" cy="306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p:nvPr/>
        </p:nvPicPr>
        <p:blipFill>
          <a:blip r:embed="rId3" cstate="email">
            <a:extLst>
              <a:ext uri="{28A0092B-C50C-407E-A947-70E740481C1C}">
                <a14:useLocalDpi xmlns:a14="http://schemas.microsoft.com/office/drawing/2010/main"/>
              </a:ext>
            </a:extLst>
          </a:blip>
          <a:stretch>
            <a:fillRect/>
          </a:stretch>
        </p:blipFill>
        <p:spPr>
          <a:xfrm>
            <a:off x="8637811" y="2212705"/>
            <a:ext cx="2432685" cy="2244725"/>
          </a:xfrm>
          <a:prstGeom prst="rect">
            <a:avLst/>
          </a:prstGeom>
        </p:spPr>
      </p:pic>
      <p:sp>
        <p:nvSpPr>
          <p:cNvPr id="9"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21</a:t>
            </a:r>
            <a:endParaRPr lang="en-US"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106758" y="4993182"/>
            <a:ext cx="3857625" cy="1286934"/>
          </a:xfrm>
          <a:prstGeom prst="rect">
            <a:avLst/>
          </a:prstGeom>
        </p:spPr>
      </p:pic>
    </p:spTree>
    <p:extLst>
      <p:ext uri="{BB962C8B-B14F-4D97-AF65-F5344CB8AC3E}">
        <p14:creationId xmlns:p14="http://schemas.microsoft.com/office/powerpoint/2010/main" val="11149792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22</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a:t>
            </a:r>
            <a:r>
              <a:rPr lang="en-US" sz="2000" dirty="0" smtClean="0"/>
              <a:t>Shield</a:t>
            </a:r>
            <a:endParaRPr lang="en-US" sz="2000" dirty="0"/>
          </a:p>
          <a:p>
            <a:r>
              <a:rPr lang="en-US" sz="2000" dirty="0" smtClean="0"/>
              <a:t>Attach the </a:t>
            </a:r>
            <a:r>
              <a:rPr lang="en-US" sz="2000" dirty="0" err="1" smtClean="0"/>
              <a:t>Ardumoto</a:t>
            </a:r>
            <a:r>
              <a:rPr lang="en-US" sz="2000" dirty="0" smtClean="0"/>
              <a:t> Shield (B) to the Arduino 101 (A).</a:t>
            </a:r>
          </a:p>
          <a:p>
            <a:r>
              <a:rPr lang="en-US" sz="2000" dirty="0" smtClean="0"/>
              <a:t>Match the shape of the shield to the shape of the 101.</a:t>
            </a:r>
          </a:p>
          <a:p>
            <a:r>
              <a:rPr lang="en-US" sz="2000" dirty="0" smtClean="0"/>
              <a:t>Align all of the pins from the shield to the header of the Arduino 101 and gently press the shield onto the mainboard.</a:t>
            </a:r>
          </a:p>
          <a:p>
            <a:r>
              <a:rPr lang="en-US" sz="2000" dirty="0" smtClean="0"/>
              <a:t>Align the shield all the way to the right (the white connector on the shield needs to be over the USB/power connector edge of the 101)</a:t>
            </a:r>
            <a:endParaRPr lang="en-US" sz="2000" dirty="0"/>
          </a:p>
        </p:txBody>
      </p:sp>
      <p:sp>
        <p:nvSpPr>
          <p:cNvPr id="4" name="Content Placeholder 3"/>
          <p:cNvSpPr>
            <a:spLocks noGrp="1"/>
          </p:cNvSpPr>
          <p:nvPr>
            <p:ph sz="half" idx="13"/>
          </p:nvPr>
        </p:nvSpPr>
        <p:spPr>
          <a:xfrm>
            <a:off x="8637811" y="1604433"/>
            <a:ext cx="3259117" cy="4567767"/>
          </a:xfrm>
        </p:spPr>
        <p:txBody>
          <a:bodyPr/>
          <a:lstStyle/>
          <a:p>
            <a:r>
              <a:rPr lang="en-US" dirty="0" smtClean="0"/>
              <a:t>1x </a:t>
            </a:r>
            <a:r>
              <a:rPr lang="en-US" dirty="0" err="1"/>
              <a:t>Ardumoto</a:t>
            </a:r>
            <a:r>
              <a:rPr lang="en-US" dirty="0"/>
              <a:t> </a:t>
            </a:r>
            <a:r>
              <a:rPr lang="en-US" dirty="0" smtClean="0"/>
              <a:t>Shield (B)</a:t>
            </a:r>
            <a:endParaRPr lang="en-US" dirty="0"/>
          </a:p>
        </p:txBody>
      </p:sp>
      <p:sp>
        <p:nvSpPr>
          <p:cNvPr id="5" name="Title 4"/>
          <p:cNvSpPr>
            <a:spLocks noGrp="1"/>
          </p:cNvSpPr>
          <p:nvPr>
            <p:ph type="title"/>
          </p:nvPr>
        </p:nvSpPr>
        <p:spPr/>
        <p:txBody>
          <a:bodyPr/>
          <a:lstStyle/>
          <a:p>
            <a:r>
              <a:rPr lang="en-US" dirty="0" smtClean="0"/>
              <a:t>Shield</a:t>
            </a:r>
            <a:endParaRPr lang="en-US" dirty="0"/>
          </a:p>
        </p:txBody>
      </p:sp>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22</a:t>
            </a:r>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043382" y="4336510"/>
            <a:ext cx="2706313" cy="2430968"/>
          </a:xfrm>
          <a:prstGeom prst="rect">
            <a:avLst/>
          </a:prstGeom>
        </p:spPr>
      </p:pic>
      <p:pic>
        <p:nvPicPr>
          <p:cNvPr id="11" name="Picture 10"/>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415" b="99553" l="1047" r="99738">
                        <a14:foregroundMark x1="65183" y1="94192" x2="88809" y2="94713"/>
                        <a14:foregroundMark x1="88351" y1="95979" x2="66558" y2="96277"/>
                        <a14:foregroundMark x1="94895" y1="37081" x2="95092" y2="73790"/>
                        <a14:foregroundMark x1="87958" y1="97171" x2="66950" y2="96649"/>
                        <a14:backgroundMark x1="14594" y1="8042" x2="15641" y2="9308"/>
                        <a14:backgroundMark x1="89267" y1="83470" x2="92081" y2="84214"/>
                        <a14:backgroundMark x1="95812" y1="40953" x2="96270" y2="72003"/>
                        <a14:backgroundMark x1="94437" y1="88831" x2="89071" y2="95086"/>
                      </a14:backgroundRemoval>
                    </a14:imgEffect>
                  </a14:imgLayer>
                </a14:imgProps>
              </a:ext>
              <a:ext uri="{28A0092B-C50C-407E-A947-70E740481C1C}">
                <a14:useLocalDpi xmlns:a14="http://schemas.microsoft.com/office/drawing/2010/main"/>
              </a:ext>
            </a:extLst>
          </a:blip>
          <a:srcRect/>
          <a:stretch/>
        </p:blipFill>
        <p:spPr>
          <a:xfrm>
            <a:off x="8891811" y="2071104"/>
            <a:ext cx="3062390" cy="2691396"/>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73845" y="4336510"/>
            <a:ext cx="5774257" cy="2430968"/>
          </a:xfrm>
          <a:prstGeom prst="rect">
            <a:avLst/>
          </a:prstGeom>
        </p:spPr>
      </p:pic>
    </p:spTree>
    <p:extLst>
      <p:ext uri="{BB962C8B-B14F-4D97-AF65-F5344CB8AC3E}">
        <p14:creationId xmlns:p14="http://schemas.microsoft.com/office/powerpoint/2010/main" val="31298766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570134" y="2414780"/>
            <a:ext cx="5010150" cy="3390900"/>
          </a:xfrm>
          <a:prstGeom prst="rect">
            <a:avLst/>
          </a:prstGeom>
        </p:spPr>
      </p:pic>
      <p:sp>
        <p:nvSpPr>
          <p:cNvPr id="2" name="Title 1"/>
          <p:cNvSpPr>
            <a:spLocks noGrp="1"/>
          </p:cNvSpPr>
          <p:nvPr>
            <p:ph type="title"/>
          </p:nvPr>
        </p:nvSpPr>
        <p:spPr/>
        <p:txBody>
          <a:bodyPr/>
          <a:lstStyle/>
          <a:p>
            <a:r>
              <a:rPr lang="en-US" dirty="0" smtClean="0"/>
              <a:t>Connect Motors</a:t>
            </a:r>
            <a:endParaRPr lang="en-US" dirty="0"/>
          </a:p>
        </p:txBody>
      </p:sp>
      <p:sp>
        <p:nvSpPr>
          <p:cNvPr id="3" name="Content Placeholder 2"/>
          <p:cNvSpPr>
            <a:spLocks noGrp="1"/>
          </p:cNvSpPr>
          <p:nvPr>
            <p:ph sz="quarter" idx="13"/>
          </p:nvPr>
        </p:nvSpPr>
        <p:spPr>
          <a:xfrm>
            <a:off x="558305" y="1086351"/>
            <a:ext cx="9312124" cy="551071"/>
          </a:xfrm>
          <a:solidFill>
            <a:schemeClr val="bg1"/>
          </a:solidFill>
        </p:spPr>
        <p:txBody>
          <a:bodyPr>
            <a:normAutofit/>
          </a:bodyPr>
          <a:lstStyle/>
          <a:p>
            <a:r>
              <a:rPr lang="en-US" dirty="0" smtClean="0">
                <a:latin typeface="Intel Clear" panose="020B0604020203020204" pitchFamily="34" charset="0"/>
                <a:ea typeface="Intel Clear" panose="020B0604020203020204" pitchFamily="34" charset="0"/>
              </a:rPr>
              <a:t>Motor connection to Arduino 101</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23</a:t>
            </a:fld>
            <a:endParaRPr lang="en-US" dirty="0">
              <a:solidFill>
                <a:prstClr val="white"/>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386824285"/>
              </p:ext>
            </p:extLst>
          </p:nvPr>
        </p:nvGraphicFramePr>
        <p:xfrm>
          <a:off x="607484" y="4442766"/>
          <a:ext cx="5687180" cy="1761808"/>
        </p:xfrm>
        <a:graphic>
          <a:graphicData uri="http://schemas.openxmlformats.org/drawingml/2006/table">
            <a:tbl>
              <a:tblPr firstRow="1" firstCol="1" bandRow="1"/>
              <a:tblGrid>
                <a:gridCol w="2719040"/>
                <a:gridCol w="2968140"/>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a:effectLst/>
                          <a:latin typeface="Intel Clear" panose="020B0604020203020204" pitchFamily="34" charset="0"/>
                          <a:ea typeface="Intel Clear" panose="020B0604020203020204" pitchFamily="34" charset="0"/>
                          <a:cs typeface="Intel Clear" panose="020B0604020203020204" pitchFamily="34" charset="0"/>
                        </a:rPr>
                        <a:t>Right Motor Jumper Wires</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RIGHT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B4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 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RIGHT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B3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sp>
        <p:nvSpPr>
          <p:cNvPr id="14" name="Rectangle 2"/>
          <p:cNvSpPr>
            <a:spLocks noChangeArrowheads="1"/>
          </p:cNvSpPr>
          <p:nvPr/>
        </p:nvSpPr>
        <p:spPr bwMode="auto">
          <a:xfrm>
            <a:off x="607482" y="1405294"/>
            <a:ext cx="1065714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Left Motor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Right Motor</a:t>
            </a:r>
            <a:r>
              <a:rPr kumimoji="0" lang="en-US" altLang="en-US" sz="2000" b="1" i="0" u="none" strike="noStrike" cap="none" normalizeH="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 </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a:t>
            </a:r>
          </a:p>
        </p:txBody>
      </p:sp>
      <p:graphicFrame>
        <p:nvGraphicFramePr>
          <p:cNvPr id="15" name="Content Placeholder 3"/>
          <p:cNvGraphicFramePr>
            <a:graphicFrameLocks/>
          </p:cNvGraphicFramePr>
          <p:nvPr>
            <p:extLst>
              <p:ext uri="{D42A27DB-BD31-4B8C-83A1-F6EECF244321}">
                <p14:modId xmlns:p14="http://schemas.microsoft.com/office/powerpoint/2010/main" val="1419015925"/>
              </p:ext>
            </p:extLst>
          </p:nvPr>
        </p:nvGraphicFramePr>
        <p:xfrm>
          <a:off x="607482" y="1790670"/>
          <a:ext cx="5725224" cy="1761808"/>
        </p:xfrm>
        <a:graphic>
          <a:graphicData uri="http://schemas.openxmlformats.org/drawingml/2006/table">
            <a:tbl>
              <a:tblPr firstRow="1" firstCol="1" bandRow="1"/>
              <a:tblGrid>
                <a:gridCol w="2687511"/>
                <a:gridCol w="3037713"/>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Left Motor Jumper Wires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LEFT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A2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LEFT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A1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bl>
          </a:graphicData>
        </a:graphic>
      </p:graphicFrame>
      <p:pic>
        <p:nvPicPr>
          <p:cNvPr id="8194" name="Picture 2" descr="20160226_092333"/>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9364346" y="81200"/>
            <a:ext cx="2265117" cy="148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23</a:t>
            </a:r>
            <a:endParaRPr lang="en-US" dirty="0"/>
          </a:p>
        </p:txBody>
      </p:sp>
      <p:sp>
        <p:nvSpPr>
          <p:cNvPr id="4" name="TextBox 3"/>
          <p:cNvSpPr txBox="1"/>
          <p:nvPr/>
        </p:nvSpPr>
        <p:spPr>
          <a:xfrm>
            <a:off x="6381883" y="1763379"/>
            <a:ext cx="5539184" cy="826895"/>
          </a:xfrm>
          <a:prstGeom prst="rect">
            <a:avLst/>
          </a:prstGeom>
          <a:noFill/>
          <a:ln>
            <a:noFill/>
          </a:ln>
        </p:spPr>
        <p:txBody>
          <a:bodyPr vert="horz" wrap="square" lIns="0" tIns="0" rIns="0" bIns="0" rtlCol="0">
            <a:noAutofit/>
          </a:bodyPr>
          <a:lstStyle/>
          <a:p>
            <a:r>
              <a:rPr lang="en-US" sz="2400" dirty="0" smtClean="0">
                <a:solidFill>
                  <a:srgbClr val="003C71"/>
                </a:solidFill>
              </a:rPr>
              <a:t>Add Male to Male Jumper wire from pin 11 to pin 9 of the </a:t>
            </a:r>
            <a:r>
              <a:rPr lang="en-US" sz="2400" dirty="0" err="1" smtClean="0">
                <a:solidFill>
                  <a:srgbClr val="003C71"/>
                </a:solidFill>
              </a:rPr>
              <a:t>Ardumoto</a:t>
            </a:r>
            <a:r>
              <a:rPr lang="en-US" sz="2400" dirty="0" smtClean="0">
                <a:solidFill>
                  <a:srgbClr val="003C71"/>
                </a:solidFill>
              </a:rPr>
              <a:t> Shield</a:t>
            </a:r>
          </a:p>
        </p:txBody>
      </p:sp>
      <p:graphicFrame>
        <p:nvGraphicFramePr>
          <p:cNvPr id="5" name="Table 4"/>
          <p:cNvGraphicFramePr>
            <a:graphicFrameLocks noGrp="1"/>
          </p:cNvGraphicFramePr>
          <p:nvPr>
            <p:extLst>
              <p:ext uri="{D42A27DB-BD31-4B8C-83A1-F6EECF244321}">
                <p14:modId xmlns:p14="http://schemas.microsoft.com/office/powerpoint/2010/main" val="3458313786"/>
              </p:ext>
            </p:extLst>
          </p:nvPr>
        </p:nvGraphicFramePr>
        <p:xfrm>
          <a:off x="6653298" y="5750164"/>
          <a:ext cx="4187232" cy="1097280"/>
        </p:xfrm>
        <a:graphic>
          <a:graphicData uri="http://schemas.openxmlformats.org/drawingml/2006/table">
            <a:tbl>
              <a:tblPr firstRow="1" bandRow="1">
                <a:tableStyleId>{5940675A-B579-460E-94D1-54222C63F5DA}</a:tableStyleId>
              </a:tblPr>
              <a:tblGrid>
                <a:gridCol w="697872"/>
                <a:gridCol w="697872"/>
                <a:gridCol w="697872"/>
                <a:gridCol w="697872"/>
                <a:gridCol w="697872"/>
                <a:gridCol w="697872"/>
              </a:tblGrid>
              <a:tr h="349767">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800" dirty="0" smtClean="0"/>
                        <a:t>A</a:t>
                      </a:r>
                      <a:endParaRPr lang="en-US" sz="1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gridSpan="2">
                  <a:txBody>
                    <a:bodyPr/>
                    <a:lstStyle/>
                    <a:p>
                      <a:pPr algn="ctr"/>
                      <a:r>
                        <a:rPr lang="en-US" sz="1800" dirty="0" smtClean="0"/>
                        <a:t>B</a:t>
                      </a:r>
                      <a:endParaRPr lang="en-US" sz="18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49767">
                <a:tc>
                  <a:txBody>
                    <a:bodyPr/>
                    <a:lstStyle/>
                    <a:p>
                      <a:endParaRPr lang="en-US" sz="1800" dirty="0"/>
                    </a:p>
                  </a:txBody>
                  <a:tcPr>
                    <a:lnT w="12700" cmpd="sng">
                      <a:noFill/>
                    </a:lnT>
                    <a:lnB w="12700" cmpd="sng">
                      <a:noFill/>
                    </a:lnB>
                    <a:pattFill prst="wdDnDiag">
                      <a:fgClr>
                        <a:schemeClr val="bg2"/>
                      </a:fgClr>
                      <a:bgClr>
                        <a:schemeClr val="bg1"/>
                      </a:bgClr>
                    </a:pattFill>
                  </a:tcPr>
                </a:tc>
                <a:tc>
                  <a:txBody>
                    <a:bodyPr/>
                    <a:lstStyle/>
                    <a:p>
                      <a:pPr algn="ctr"/>
                      <a:r>
                        <a:rPr lang="en-US" sz="1800" dirty="0" smtClean="0">
                          <a:solidFill>
                            <a:schemeClr val="bg1"/>
                          </a:solidFill>
                        </a:rPr>
                        <a:t>1</a:t>
                      </a:r>
                      <a:endParaRPr lang="en-US" sz="1800" dirty="0">
                        <a:solidFill>
                          <a:schemeClr val="bg1"/>
                        </a:solidFill>
                      </a:endParaRPr>
                    </a:p>
                  </a:txBody>
                  <a:tcPr>
                    <a:lnT w="12700" cmpd="sng">
                      <a:noFill/>
                    </a:lnT>
                    <a:lnB w="12700" cmpd="sng">
                      <a:noFill/>
                    </a:lnB>
                    <a:solidFill>
                      <a:schemeClr val="tx1"/>
                    </a:solidFill>
                  </a:tcPr>
                </a:tc>
                <a:tc>
                  <a:txBody>
                    <a:bodyPr/>
                    <a:lstStyle/>
                    <a:p>
                      <a:pPr algn="ctr"/>
                      <a:r>
                        <a:rPr lang="en-US" sz="1800" dirty="0" smtClean="0"/>
                        <a:t>2</a:t>
                      </a:r>
                      <a:endParaRPr lang="en-US" sz="1800" dirty="0"/>
                    </a:p>
                  </a:txBody>
                  <a:tcPr>
                    <a:lnT w="12700" cmpd="sng">
                      <a:noFill/>
                    </a:lnT>
                    <a:lnB w="12700" cmpd="sng">
                      <a:noFill/>
                    </a:lnB>
                    <a:solidFill>
                      <a:srgbClr val="FF0000"/>
                    </a:solidFill>
                  </a:tcPr>
                </a:tc>
                <a:tc>
                  <a:txBody>
                    <a:bodyPr/>
                    <a:lstStyle/>
                    <a:p>
                      <a:pPr algn="ctr"/>
                      <a:r>
                        <a:rPr lang="en-US" sz="1800" dirty="0" smtClean="0">
                          <a:solidFill>
                            <a:schemeClr val="tx1"/>
                          </a:solidFill>
                        </a:rPr>
                        <a:t>4</a:t>
                      </a:r>
                      <a:endParaRPr lang="en-US" sz="1800" dirty="0">
                        <a:solidFill>
                          <a:schemeClr val="tx1"/>
                        </a:solidFill>
                      </a:endParaRPr>
                    </a:p>
                  </a:txBody>
                  <a:tcPr>
                    <a:lnT w="12700" cmpd="sng">
                      <a:noFill/>
                    </a:lnT>
                    <a:lnB w="12700" cmpd="sng">
                      <a:noFill/>
                    </a:lnB>
                    <a:solidFill>
                      <a:srgbClr val="FF0000"/>
                    </a:solidFill>
                  </a:tcPr>
                </a:tc>
                <a:tc>
                  <a:txBody>
                    <a:bodyPr/>
                    <a:lstStyle/>
                    <a:p>
                      <a:pPr algn="ctr"/>
                      <a:r>
                        <a:rPr lang="en-US" sz="1800" dirty="0" smtClean="0">
                          <a:solidFill>
                            <a:schemeClr val="bg1"/>
                          </a:solidFill>
                        </a:rPr>
                        <a:t>3</a:t>
                      </a:r>
                      <a:endParaRPr lang="en-US" sz="1800" dirty="0">
                        <a:solidFill>
                          <a:schemeClr val="bg1"/>
                        </a:solidFill>
                      </a:endParaRPr>
                    </a:p>
                  </a:txBody>
                  <a:tcPr>
                    <a:lnT w="12700" cmpd="sng">
                      <a:noFill/>
                    </a:lnT>
                    <a:lnB w="12700" cmpd="sng">
                      <a:noFill/>
                    </a:lnB>
                    <a:solidFill>
                      <a:schemeClr val="tx1"/>
                    </a:solidFill>
                  </a:tcPr>
                </a:tc>
                <a:tc>
                  <a:txBody>
                    <a:bodyPr/>
                    <a:lstStyle/>
                    <a:p>
                      <a:endParaRPr lang="en-US" sz="1800" dirty="0"/>
                    </a:p>
                  </a:txBody>
                  <a:tcPr>
                    <a:lnT w="12700" cmpd="sng">
                      <a:noFill/>
                    </a:lnT>
                    <a:lnB w="12700" cmpd="sng">
                      <a:noFill/>
                    </a:lnB>
                    <a:pattFill prst="wdUpDiag">
                      <a:fgClr>
                        <a:schemeClr val="bg2"/>
                      </a:fgClr>
                      <a:bgClr>
                        <a:schemeClr val="bg1"/>
                      </a:bgClr>
                    </a:pattFill>
                  </a:tcPr>
                </a:tc>
              </a:tr>
              <a:tr h="349767">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800" dirty="0" smtClean="0"/>
                        <a:t>Left</a:t>
                      </a:r>
                      <a:endParaRPr lang="en-US" sz="1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gridSpan="2">
                  <a:txBody>
                    <a:bodyPr/>
                    <a:lstStyle/>
                    <a:p>
                      <a:pPr algn="ctr"/>
                      <a:r>
                        <a:rPr lang="en-US" sz="1800" dirty="0" smtClean="0"/>
                        <a:t>Right</a:t>
                      </a:r>
                      <a:endParaRPr lang="en-US" sz="18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7287365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24</a:t>
            </a:fld>
            <a:endParaRPr lang="en-US" dirty="0"/>
          </a:p>
        </p:txBody>
      </p:sp>
      <p:sp>
        <p:nvSpPr>
          <p:cNvPr id="3" name="Title 2"/>
          <p:cNvSpPr>
            <a:spLocks noGrp="1"/>
          </p:cNvSpPr>
          <p:nvPr>
            <p:ph type="title"/>
          </p:nvPr>
        </p:nvSpPr>
        <p:spPr/>
        <p:txBody>
          <a:bodyPr/>
          <a:lstStyle/>
          <a:p>
            <a:r>
              <a:rPr lang="en-US" dirty="0" smtClean="0"/>
              <a:t>Creating a 5V and GND Header </a:t>
            </a:r>
            <a:br>
              <a:rPr lang="en-US" dirty="0" smtClean="0"/>
            </a:br>
            <a:r>
              <a:rPr lang="en-US" dirty="0" smtClean="0"/>
              <a:t>  on the </a:t>
            </a:r>
            <a:r>
              <a:rPr lang="en-US" dirty="0" err="1" smtClean="0"/>
              <a:t>Ardumoto</a:t>
            </a:r>
            <a:r>
              <a:rPr lang="en-US" dirty="0" smtClean="0"/>
              <a:t> Shield</a:t>
            </a:r>
            <a:endParaRPr lang="en-US" dirty="0"/>
          </a:p>
        </p:txBody>
      </p:sp>
      <p:sp>
        <p:nvSpPr>
          <p:cNvPr id="4" name="Content Placeholder 3"/>
          <p:cNvSpPr>
            <a:spLocks noGrp="1"/>
          </p:cNvSpPr>
          <p:nvPr>
            <p:ph sz="quarter" idx="13"/>
          </p:nvPr>
        </p:nvSpPr>
        <p:spPr>
          <a:xfrm>
            <a:off x="607486" y="1604434"/>
            <a:ext cx="6221940" cy="4567767"/>
          </a:xfrm>
        </p:spPr>
        <p:txBody>
          <a:bodyPr/>
          <a:lstStyle/>
          <a:p>
            <a:r>
              <a:rPr lang="en-US" dirty="0" smtClean="0"/>
              <a:t>Some of our components need a 5V connection or a GND connection to the Arduino 101 through the </a:t>
            </a:r>
            <a:r>
              <a:rPr lang="en-US" dirty="0" err="1" smtClean="0"/>
              <a:t>Ardumoto</a:t>
            </a:r>
            <a:r>
              <a:rPr lang="en-US" dirty="0" smtClean="0"/>
              <a:t> Shield.</a:t>
            </a:r>
          </a:p>
          <a:p>
            <a:r>
              <a:rPr lang="en-US" dirty="0" smtClean="0"/>
              <a:t>We need more connection points...</a:t>
            </a:r>
          </a:p>
          <a:p>
            <a:r>
              <a:rPr lang="en-US" dirty="0" smtClean="0"/>
              <a:t>To meet this need we will create 2 Header Rails... one for 5V the other for GND. </a:t>
            </a:r>
          </a:p>
          <a:p>
            <a:r>
              <a:rPr lang="en-US" dirty="0" smtClean="0"/>
              <a:t>Connect a Male to Male jumper wire from the 5V pin to one of the headers, and another wire from the GND pin to the other header.</a:t>
            </a:r>
          </a:p>
          <a:p>
            <a:r>
              <a:rPr lang="en-US" dirty="0" smtClean="0"/>
              <a:t>We have enough connection points now.</a:t>
            </a:r>
            <a:endParaRPr lang="en-US" dirty="0"/>
          </a:p>
        </p:txBody>
      </p:sp>
      <p:pic>
        <p:nvPicPr>
          <p:cNvPr id="8" name="Picture 7"/>
          <p:cNvPicPr>
            <a:picLocks noChangeAspect="1"/>
          </p:cNvPicPr>
          <p:nvPr/>
        </p:nvPicPr>
        <p:blipFill>
          <a:blip r:embed="rId2"/>
          <a:stretch>
            <a:fillRect/>
          </a:stretch>
        </p:blipFill>
        <p:spPr>
          <a:xfrm>
            <a:off x="6829426" y="1604434"/>
            <a:ext cx="4750858" cy="4721072"/>
          </a:xfrm>
          <a:prstGeom prst="rect">
            <a:avLst/>
          </a:prstGeom>
        </p:spPr>
      </p:pic>
    </p:spTree>
    <p:extLst>
      <p:ext uri="{BB962C8B-B14F-4D97-AF65-F5344CB8AC3E}">
        <p14:creationId xmlns:p14="http://schemas.microsoft.com/office/powerpoint/2010/main" val="34572248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25</a:t>
            </a:fld>
            <a:endParaRPr lang="en-US" dirty="0"/>
          </a:p>
        </p:txBody>
      </p:sp>
      <p:sp>
        <p:nvSpPr>
          <p:cNvPr id="3" name="Title 2"/>
          <p:cNvSpPr>
            <a:spLocks noGrp="1"/>
          </p:cNvSpPr>
          <p:nvPr>
            <p:ph type="title"/>
          </p:nvPr>
        </p:nvSpPr>
        <p:spPr/>
        <p:txBody>
          <a:bodyPr/>
          <a:lstStyle/>
          <a:p>
            <a:r>
              <a:rPr lang="en-US" dirty="0" smtClean="0"/>
              <a:t>Add LED on </a:t>
            </a:r>
            <a:r>
              <a:rPr lang="en-US" dirty="0" smtClean="0"/>
              <a:t>the </a:t>
            </a:r>
            <a:r>
              <a:rPr lang="en-US" dirty="0" err="1" smtClean="0"/>
              <a:t>Ardumoto</a:t>
            </a:r>
            <a:r>
              <a:rPr lang="en-US" dirty="0" smtClean="0"/>
              <a:t> Shield</a:t>
            </a:r>
            <a:endParaRPr lang="en-US" dirty="0"/>
          </a:p>
        </p:txBody>
      </p:sp>
      <p:sp>
        <p:nvSpPr>
          <p:cNvPr id="4" name="Content Placeholder 3"/>
          <p:cNvSpPr>
            <a:spLocks noGrp="1"/>
          </p:cNvSpPr>
          <p:nvPr>
            <p:ph sz="quarter" idx="13"/>
          </p:nvPr>
        </p:nvSpPr>
        <p:spPr>
          <a:xfrm>
            <a:off x="607486" y="1604434"/>
            <a:ext cx="6221940" cy="4567767"/>
          </a:xfrm>
        </p:spPr>
        <p:txBody>
          <a:bodyPr/>
          <a:lstStyle/>
          <a:p>
            <a:r>
              <a:rPr lang="en-US" dirty="0" smtClean="0"/>
              <a:t>Add the Green LED to Digital Pin 0 and the GND Header.</a:t>
            </a:r>
          </a:p>
          <a:p>
            <a:endParaRPr lang="en-US" dirty="0"/>
          </a:p>
          <a:p>
            <a:r>
              <a:rPr lang="en-US" dirty="0" smtClean="0"/>
              <a:t>On the LED </a:t>
            </a:r>
          </a:p>
          <a:p>
            <a:r>
              <a:rPr lang="en-US" dirty="0" smtClean="0"/>
              <a:t>	the LONG lead is to Digital Pin 0</a:t>
            </a:r>
          </a:p>
          <a:p>
            <a:r>
              <a:rPr lang="en-US" dirty="0"/>
              <a:t>	</a:t>
            </a:r>
            <a:r>
              <a:rPr lang="en-US" dirty="0" smtClean="0"/>
              <a:t>the SHORT lead is to GND</a:t>
            </a:r>
            <a:endParaRPr lang="en-US" dirty="0" smtClean="0"/>
          </a:p>
          <a:p>
            <a:endParaRPr lang="en-US" dirty="0"/>
          </a:p>
        </p:txBody>
      </p:sp>
      <p:pic>
        <p:nvPicPr>
          <p:cNvPr id="5" name="Picture 4"/>
          <p:cNvPicPr>
            <a:picLocks noChangeAspect="1"/>
          </p:cNvPicPr>
          <p:nvPr/>
        </p:nvPicPr>
        <p:blipFill>
          <a:blip r:embed="rId2"/>
          <a:stretch>
            <a:fillRect/>
          </a:stretch>
        </p:blipFill>
        <p:spPr>
          <a:xfrm>
            <a:off x="6426926" y="1570037"/>
            <a:ext cx="5153358" cy="4891556"/>
          </a:xfrm>
          <a:prstGeom prst="rect">
            <a:avLst/>
          </a:prstGeom>
        </p:spPr>
      </p:pic>
    </p:spTree>
    <p:extLst>
      <p:ext uri="{BB962C8B-B14F-4D97-AF65-F5344CB8AC3E}">
        <p14:creationId xmlns:p14="http://schemas.microsoft.com/office/powerpoint/2010/main" val="12181321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Motors</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a:t>
            </a:r>
            <a:r>
              <a:rPr lang="fr-FR" b="1" dirty="0" err="1" smtClean="0">
                <a:solidFill>
                  <a:srgbClr val="002060"/>
                </a:solidFill>
                <a:ea typeface="Segoe UI" pitchFamily="34" charset="0"/>
                <a:cs typeface="Segoe UI" pitchFamily="34" charset="0"/>
              </a:rPr>
              <a:t>Motor</a:t>
            </a:r>
            <a:r>
              <a:rPr lang="fr-FR" b="1" dirty="0" smtClean="0">
                <a:solidFill>
                  <a:srgbClr val="002060"/>
                </a:solidFill>
                <a:ea typeface="Segoe UI" pitchFamily="34" charset="0"/>
                <a:cs typeface="Segoe UI" pitchFamily="34" charset="0"/>
              </a:rPr>
              <a:t>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examples </a:t>
            </a:r>
            <a:r>
              <a:rPr lang="en-GB" b="1" dirty="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NMMakers_FnF_CarDemo</a:t>
            </a:r>
            <a:r>
              <a:rPr lang="en-GB" b="1" dirty="0" smtClean="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testMotor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Attach the battery cable to the </a:t>
            </a:r>
            <a:r>
              <a:rPr lang="en-GB" dirty="0" err="1" smtClean="0">
                <a:ea typeface="Segoe UI" panose="020B0502040204020203" pitchFamily="34" charset="0"/>
                <a:cs typeface="Segoe UI" panose="020B0502040204020203" pitchFamily="34" charset="0"/>
              </a:rPr>
              <a:t>Ardumoto</a:t>
            </a:r>
            <a:r>
              <a:rPr lang="en-GB" dirty="0" smtClean="0">
                <a:ea typeface="Segoe UI" panose="020B0502040204020203" pitchFamily="34" charset="0"/>
                <a:cs typeface="Segoe UI" panose="020B0502040204020203" pitchFamily="34" charset="0"/>
              </a:rPr>
              <a:t> shield</a:t>
            </a:r>
          </a:p>
          <a:p>
            <a:pPr lvl="2"/>
            <a:r>
              <a:rPr lang="en-GB" dirty="0" smtClean="0">
                <a:ea typeface="Segoe UI" panose="020B0502040204020203" pitchFamily="34" charset="0"/>
                <a:cs typeface="Segoe UI" panose="020B0502040204020203" pitchFamily="34" charset="0"/>
              </a:rPr>
              <a:t>Attach the USB to 101 and PC</a:t>
            </a: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The motors will run a test pattern</a:t>
            </a:r>
          </a:p>
          <a:p>
            <a:r>
              <a:rPr lang="en-GB" dirty="0" smtClean="0">
                <a:ea typeface="Segoe UI" panose="020B0502040204020203" pitchFamily="34" charset="0"/>
                <a:cs typeface="Segoe UI" panose="020B0502040204020203" pitchFamily="34" charset="0"/>
              </a:rPr>
              <a:t>	Forward, Right, Left and Backward, Stop</a:t>
            </a:r>
          </a:p>
          <a:p>
            <a:r>
              <a:rPr lang="en-GB" dirty="0">
                <a:cs typeface="Segoe UI" panose="020B0502040204020203" pitchFamily="34" charset="0"/>
              </a:rPr>
              <a:t>	</a:t>
            </a:r>
            <a:r>
              <a:rPr lang="en-GB" dirty="0" smtClean="0">
                <a:cs typeface="Segoe UI" panose="020B0502040204020203" pitchFamily="34" charset="0"/>
              </a:rPr>
              <a:t>**Tilt/tap the Racer to start the sketch**</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26</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26</a:t>
            </a:r>
            <a:endParaRPr lang="en-US" dirty="0"/>
          </a:p>
        </p:txBody>
      </p:sp>
    </p:spTree>
    <p:extLst>
      <p:ext uri="{BB962C8B-B14F-4D97-AF65-F5344CB8AC3E}">
        <p14:creationId xmlns:p14="http://schemas.microsoft.com/office/powerpoint/2010/main" val="30469360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a:t>
            </a:r>
            <a:r>
              <a:rPr lang="en-US" dirty="0" smtClean="0"/>
              <a:t>Speedway</a:t>
            </a:r>
            <a:br>
              <a:rPr lang="en-US" dirty="0" smtClean="0"/>
            </a:br>
            <a:r>
              <a:rPr lang="en-US" dirty="0"/>
              <a:t>	</a:t>
            </a:r>
            <a:r>
              <a:rPr lang="en-US" dirty="0" smtClean="0"/>
              <a:t>Basic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p>
          <a:p>
            <a:r>
              <a:rPr lang="en-GB" b="1" dirty="0" smtClean="0">
                <a:ea typeface="Segoe UI" panose="020B0502040204020203" pitchFamily="34" charset="0"/>
                <a:cs typeface="Segoe UI" panose="020B0502040204020203" pitchFamily="34" charset="0"/>
              </a:rPr>
              <a:t>File-</a:t>
            </a:r>
            <a:r>
              <a:rPr lang="en-GB" b="1" dirty="0">
                <a:ea typeface="Segoe UI" panose="020B0502040204020203" pitchFamily="34" charset="0"/>
                <a:cs typeface="Segoe UI" panose="020B0502040204020203" pitchFamily="34" charset="0"/>
              </a:rPr>
              <a:t>&gt;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BasicCar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pPr lvl="2"/>
            <a:r>
              <a:rPr lang="en-GB" dirty="0">
                <a:cs typeface="Segoe UI" panose="020B0502040204020203" pitchFamily="34" charset="0"/>
              </a:rPr>
              <a:t>**Tilt/tap the </a:t>
            </a:r>
            <a:r>
              <a:rPr lang="en-GB" dirty="0" smtClean="0">
                <a:cs typeface="Segoe UI" panose="020B0502040204020203" pitchFamily="34" charset="0"/>
              </a:rPr>
              <a:t>Racer, at the Start Line of the Race track </a:t>
            </a:r>
            <a:r>
              <a:rPr lang="en-GB" dirty="0">
                <a:cs typeface="Segoe UI" panose="020B0502040204020203" pitchFamily="34" charset="0"/>
              </a:rPr>
              <a:t>to start the sketch</a:t>
            </a:r>
            <a:r>
              <a:rPr lang="en-GB" dirty="0" smtClean="0">
                <a:cs typeface="Segoe UI" panose="020B0502040204020203" pitchFamily="34" charset="0"/>
              </a:rPr>
              <a:t>**</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27</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27</a:t>
            </a:r>
            <a:endParaRPr lang="en-US" dirty="0"/>
          </a:p>
        </p:txBody>
      </p:sp>
    </p:spTree>
    <p:extLst>
      <p:ext uri="{BB962C8B-B14F-4D97-AF65-F5344CB8AC3E}">
        <p14:creationId xmlns:p14="http://schemas.microsoft.com/office/powerpoint/2010/main" val="31947948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Intermediate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9479836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a:t>
            </a:r>
            <a:r>
              <a:rPr lang="en-US" dirty="0"/>
              <a:t>add lights and </a:t>
            </a:r>
            <a:r>
              <a:rPr lang="en-US" dirty="0" smtClean="0"/>
              <a:t>sound to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RGB LEDs and cable</a:t>
            </a:r>
          </a:p>
          <a:p>
            <a:pPr lvl="2"/>
            <a:r>
              <a:rPr lang="en-US" dirty="0" smtClean="0"/>
              <a:t>Completed Chassis</a:t>
            </a:r>
          </a:p>
          <a:p>
            <a:pPr marL="457189" lvl="2" indent="0">
              <a:buNone/>
            </a:pPr>
            <a:r>
              <a:rPr lang="en-US" dirty="0" smtClean="0"/>
              <a:t>		Piezo Buzzer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29</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29</a:t>
            </a:r>
            <a:endParaRPr lang="en-US" dirty="0"/>
          </a:p>
        </p:txBody>
      </p:sp>
    </p:spTree>
    <p:extLst>
      <p:ext uri="{BB962C8B-B14F-4D97-AF65-F5344CB8AC3E}">
        <p14:creationId xmlns:p14="http://schemas.microsoft.com/office/powerpoint/2010/main" val="23281031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3210536" cy="4567767"/>
          </a:xfrm>
        </p:spPr>
        <p:txBody>
          <a:bodyPr/>
          <a:lstStyle/>
          <a:p>
            <a:r>
              <a:rPr lang="en-US" dirty="0" smtClean="0"/>
              <a:t>8:30am – 8:45am</a:t>
            </a:r>
          </a:p>
          <a:p>
            <a:r>
              <a:rPr lang="en-US" dirty="0" smtClean="0"/>
              <a:t>8:45am – 9:30am</a:t>
            </a:r>
          </a:p>
          <a:p>
            <a:r>
              <a:rPr lang="en-US" dirty="0" smtClean="0"/>
              <a:t>9:30am – 11:30am</a:t>
            </a:r>
            <a:endParaRPr lang="en-US" dirty="0"/>
          </a:p>
          <a:p>
            <a:r>
              <a:rPr lang="en-US" dirty="0" smtClean="0"/>
              <a:t>12:00pm – 12:30pm</a:t>
            </a:r>
          </a:p>
          <a:p>
            <a:r>
              <a:rPr lang="en-US" dirty="0" smtClean="0"/>
              <a:t>12:30pm – 1:45pm</a:t>
            </a:r>
          </a:p>
          <a:p>
            <a:r>
              <a:rPr lang="en-US" dirty="0" smtClean="0"/>
              <a:t>1:45pm </a:t>
            </a:r>
            <a:r>
              <a:rPr lang="en-US" dirty="0"/>
              <a:t>– </a:t>
            </a:r>
            <a:r>
              <a:rPr lang="en-US" dirty="0" smtClean="0"/>
              <a:t>3:00pm</a:t>
            </a:r>
            <a:endParaRPr lang="en-US" dirty="0"/>
          </a:p>
        </p:txBody>
      </p:sp>
      <p:sp>
        <p:nvSpPr>
          <p:cNvPr id="8" name="Content Placeholder 7"/>
          <p:cNvSpPr>
            <a:spLocks noGrp="1"/>
          </p:cNvSpPr>
          <p:nvPr>
            <p:ph sz="half" idx="13"/>
          </p:nvPr>
        </p:nvSpPr>
        <p:spPr>
          <a:xfrm>
            <a:off x="3713747" y="1604433"/>
            <a:ext cx="7864422" cy="4567767"/>
          </a:xfrm>
        </p:spPr>
        <p:txBody>
          <a:bodyPr/>
          <a:lstStyle/>
          <a:p>
            <a:r>
              <a:rPr lang="en-US" dirty="0"/>
              <a:t>Welcome</a:t>
            </a:r>
          </a:p>
          <a:p>
            <a:r>
              <a:rPr lang="en-US" dirty="0" smtClean="0"/>
              <a:t>Intro to Arduino 101</a:t>
            </a:r>
          </a:p>
          <a:p>
            <a:r>
              <a:rPr lang="en-US" dirty="0" smtClean="0"/>
              <a:t>Basic Module</a:t>
            </a:r>
            <a:endParaRPr lang="en-US" dirty="0"/>
          </a:p>
          <a:p>
            <a:r>
              <a:rPr lang="en-US" dirty="0"/>
              <a:t>Lunch</a:t>
            </a:r>
          </a:p>
          <a:p>
            <a:r>
              <a:rPr lang="en-US" dirty="0" smtClean="0"/>
              <a:t>Intermediate Module</a:t>
            </a:r>
            <a:endParaRPr lang="en-US" dirty="0"/>
          </a:p>
          <a:p>
            <a:r>
              <a:rPr lang="en-US" dirty="0" smtClean="0"/>
              <a:t>Advanced Module</a:t>
            </a:r>
            <a:endParaRPr lang="en-US" dirty="0"/>
          </a:p>
          <a:p>
            <a:endParaRPr lang="en-US" dirty="0"/>
          </a:p>
        </p:txBody>
      </p:sp>
      <p:sp>
        <p:nvSpPr>
          <p:cNvPr id="4" name="Title 3"/>
          <p:cNvSpPr>
            <a:spLocks noGrp="1"/>
          </p:cNvSpPr>
          <p:nvPr>
            <p:ph type="title"/>
          </p:nvPr>
        </p:nvSpPr>
        <p:spPr>
          <a:xfrm>
            <a:off x="605369" y="446193"/>
            <a:ext cx="10972800" cy="1158240"/>
          </a:xfrm>
        </p:spPr>
        <p:txBody>
          <a:bodyPr/>
          <a:lstStyle/>
          <a:p>
            <a:r>
              <a:rPr lang="en-US" dirty="0" smtClean="0"/>
              <a:t>Today’s Agenda</a:t>
            </a:r>
            <a:endParaRPr lang="en-US" dirty="0"/>
          </a:p>
        </p:txBody>
      </p:sp>
      <p:sp>
        <p:nvSpPr>
          <p:cNvPr id="9" name="Slide Number Placeholder 8"/>
          <p:cNvSpPr>
            <a:spLocks noGrp="1"/>
          </p:cNvSpPr>
          <p:nvPr>
            <p:ph type="sldNum" sz="quarter" idx="12"/>
          </p:nvPr>
        </p:nvSpPr>
        <p:spPr/>
        <p:txBody>
          <a:bodyPr/>
          <a:lstStyle/>
          <a:p>
            <a:r>
              <a:rPr lang="en-US" dirty="0" smtClean="0"/>
              <a:t> Page </a:t>
            </a:r>
            <a:fld id="{EE2556C5-CE8C-6547-B838-EA80C61A4AF7}" type="slidenum">
              <a:rPr lang="en-US" smtClean="0"/>
              <a:pPr/>
              <a:t>3</a:t>
            </a:fld>
            <a:endParaRPr lang="en-US" dirty="0"/>
          </a:p>
        </p:txBody>
      </p:sp>
    </p:spTree>
    <p:extLst>
      <p:ext uri="{BB962C8B-B14F-4D97-AF65-F5344CB8AC3E}">
        <p14:creationId xmlns:p14="http://schemas.microsoft.com/office/powerpoint/2010/main" val="18151600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853055" y="1604433"/>
            <a:ext cx="2725114" cy="4567767"/>
          </a:xfrm>
        </p:spPr>
        <p:txBody>
          <a:bodyPr/>
          <a:lstStyle/>
          <a:p>
            <a:r>
              <a:rPr lang="en-US" dirty="0" smtClean="0"/>
              <a:t>4x LED Mounts (N)</a:t>
            </a:r>
          </a:p>
          <a:p>
            <a:endParaRPr lang="en-US" dirty="0"/>
          </a:p>
          <a:p>
            <a:r>
              <a:rPr lang="en-US" dirty="0" smtClean="0"/>
              <a:t>4x RGB LED(M)</a:t>
            </a:r>
          </a:p>
          <a:p>
            <a:endParaRPr lang="en-US" dirty="0" smtClean="0"/>
          </a:p>
          <a:p>
            <a:endParaRPr lang="en-US" dirty="0"/>
          </a:p>
          <a:p>
            <a:r>
              <a:rPr lang="en-US" dirty="0" smtClean="0"/>
              <a:t>1x LED Cable (O)</a:t>
            </a:r>
          </a:p>
          <a:p>
            <a:endParaRPr lang="en-US" dirty="0"/>
          </a:p>
        </p:txBody>
      </p:sp>
      <p:sp>
        <p:nvSpPr>
          <p:cNvPr id="4" name="Title 3"/>
          <p:cNvSpPr>
            <a:spLocks noGrp="1"/>
          </p:cNvSpPr>
          <p:nvPr>
            <p:ph type="title"/>
          </p:nvPr>
        </p:nvSpPr>
        <p:spPr/>
        <p:txBody>
          <a:bodyPr/>
          <a:lstStyle/>
          <a:p>
            <a:r>
              <a:rPr lang="en-US" dirty="0" smtClean="0"/>
              <a:t>Addressable RGB LEDs and Cable</a:t>
            </a:r>
            <a:endParaRPr lang="en-US" dirty="0"/>
          </a:p>
        </p:txBody>
      </p:sp>
      <p:pic>
        <p:nvPicPr>
          <p:cNvPr id="13" name="Picture 12"/>
          <p:cNvPicPr/>
          <p:nvPr/>
        </p:nvPicPr>
        <p:blipFill>
          <a:blip r:embed="rId3" cstate="print">
            <a:extLst>
              <a:ext uri="{28A0092B-C50C-407E-A947-70E740481C1C}">
                <a14:useLocalDpi xmlns:a14="http://schemas.microsoft.com/office/drawing/2010/main"/>
              </a:ext>
            </a:extLst>
          </a:blip>
          <a:stretch>
            <a:fillRect/>
          </a:stretch>
        </p:blipFill>
        <p:spPr>
          <a:xfrm>
            <a:off x="8904817" y="1981836"/>
            <a:ext cx="1061951" cy="777990"/>
          </a:xfrm>
          <a:prstGeom prst="rect">
            <a:avLst/>
          </a:prstGeom>
        </p:spPr>
      </p:pic>
      <p:sp>
        <p:nvSpPr>
          <p:cNvPr id="14" name="Content Placeholder 13"/>
          <p:cNvSpPr>
            <a:spLocks noGrp="1"/>
          </p:cNvSpPr>
          <p:nvPr>
            <p:ph sz="half" idx="1"/>
          </p:nvPr>
        </p:nvSpPr>
        <p:spPr>
          <a:xfrm>
            <a:off x="612775" y="1172171"/>
            <a:ext cx="8173778" cy="5303444"/>
          </a:xfrm>
        </p:spPr>
        <p:txBody>
          <a:bodyPr>
            <a:normAutofit/>
          </a:bodyPr>
          <a:lstStyle/>
          <a:p>
            <a:r>
              <a:rPr lang="en-US" dirty="0" smtClean="0"/>
              <a:t>Insert </a:t>
            </a:r>
            <a:r>
              <a:rPr lang="en-US" dirty="0"/>
              <a:t>the RGB </a:t>
            </a:r>
            <a:r>
              <a:rPr lang="en-US" dirty="0" smtClean="0"/>
              <a:t>LED(M) </a:t>
            </a:r>
            <a:r>
              <a:rPr lang="en-US" dirty="0"/>
              <a:t>into the LED </a:t>
            </a:r>
            <a:r>
              <a:rPr lang="en-US" dirty="0" smtClean="0"/>
              <a:t>Mount (N)</a:t>
            </a:r>
          </a:p>
          <a:p>
            <a:endParaRPr lang="en-US" sz="2900" dirty="0"/>
          </a:p>
          <a:p>
            <a:r>
              <a:rPr lang="en-US" dirty="0" smtClean="0"/>
              <a:t>Install </a:t>
            </a:r>
            <a:r>
              <a:rPr lang="en-US" dirty="0"/>
              <a:t>the LEDs into the cable connectors, so that the LONGEST lead </a:t>
            </a:r>
            <a:r>
              <a:rPr lang="en-US" dirty="0" smtClean="0"/>
              <a:t>of the LED is </a:t>
            </a:r>
            <a:r>
              <a:rPr lang="en-US" dirty="0"/>
              <a:t>inserted into the Black box on the </a:t>
            </a:r>
            <a:r>
              <a:rPr lang="en-US" dirty="0" smtClean="0"/>
              <a:t>cable connector.</a:t>
            </a:r>
          </a:p>
          <a:p>
            <a:pPr lvl="1"/>
            <a:r>
              <a:rPr lang="en-US" sz="1800" dirty="0" smtClean="0"/>
              <a:t>Do </a:t>
            </a:r>
            <a:r>
              <a:rPr lang="en-US" sz="1800" dirty="0"/>
              <a:t>NOT put an LED into the connector on the short end of the </a:t>
            </a:r>
            <a:r>
              <a:rPr lang="en-US" sz="1800" dirty="0" smtClean="0"/>
              <a:t>cable</a:t>
            </a:r>
          </a:p>
          <a:p>
            <a:pPr lvl="1"/>
            <a:r>
              <a:rPr lang="en-US" sz="1800" dirty="0"/>
              <a:t>NOTE: </a:t>
            </a:r>
            <a:r>
              <a:rPr lang="en-US" sz="1800" dirty="0" smtClean="0"/>
              <a:t>Fanning </a:t>
            </a:r>
            <a:r>
              <a:rPr lang="en-US" sz="1800" dirty="0"/>
              <a:t>out the leads slightly make insertion into the connector </a:t>
            </a:r>
            <a:r>
              <a:rPr lang="en-US" sz="1800" dirty="0" smtClean="0"/>
              <a:t>easier</a:t>
            </a:r>
          </a:p>
          <a:p>
            <a:pPr lvl="1"/>
            <a:r>
              <a:rPr lang="en-US" sz="1800" dirty="0" smtClean="0"/>
              <a:t>The leads will not go entirely into the connector</a:t>
            </a:r>
            <a:endParaRPr lang="en-US" sz="1800" dirty="0"/>
          </a:p>
          <a:p>
            <a:pPr marL="0" lvl="1" indent="0">
              <a:buNone/>
            </a:pPr>
            <a:endParaRPr lang="en-US" dirty="0" smtClean="0"/>
          </a:p>
          <a:p>
            <a:endParaRPr lang="en-US" dirty="0"/>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5400000">
            <a:off x="7103238" y="1387324"/>
            <a:ext cx="1251851" cy="871497"/>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rot="5400000">
            <a:off x="850558" y="5282145"/>
            <a:ext cx="1396536" cy="1263534"/>
          </a:xfrm>
          <a:prstGeom prst="rect">
            <a:avLst/>
          </a:prstGeom>
        </p:spPr>
      </p:pic>
      <p:grpSp>
        <p:nvGrpSpPr>
          <p:cNvPr id="23" name="Group 22"/>
          <p:cNvGrpSpPr/>
          <p:nvPr/>
        </p:nvGrpSpPr>
        <p:grpSpPr>
          <a:xfrm>
            <a:off x="2247095" y="5215644"/>
            <a:ext cx="2193154" cy="1396536"/>
            <a:chOff x="2247095" y="2802644"/>
            <a:chExt cx="2193154" cy="1396536"/>
          </a:xfrm>
        </p:grpSpPr>
        <p:pic>
          <p:nvPicPr>
            <p:cNvPr id="16" name="Picture 15"/>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247095" y="2802644"/>
              <a:ext cx="2193154" cy="1396536"/>
            </a:xfrm>
            <a:prstGeom prst="rect">
              <a:avLst/>
            </a:prstGeom>
          </p:spPr>
        </p:pic>
        <p:sp>
          <p:nvSpPr>
            <p:cNvPr id="22" name="&quot;No&quot; Symbol 21"/>
            <p:cNvSpPr/>
            <p:nvPr/>
          </p:nvSpPr>
          <p:spPr>
            <a:xfrm>
              <a:off x="4028718" y="3217024"/>
              <a:ext cx="349966" cy="324197"/>
            </a:xfrm>
            <a:prstGeom prst="noSmoking">
              <a:avLst>
                <a:gd name="adj" fmla="val 8546"/>
              </a:avLst>
            </a:prstGeom>
            <a:solidFill>
              <a:srgbClr val="FF0000"/>
            </a:solidFill>
            <a:ln>
              <a:solidFill>
                <a:srgbClr val="FFFF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24" name="Picture 23"/>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16200000">
            <a:off x="5356229" y="4370573"/>
            <a:ext cx="1392131" cy="3091083"/>
          </a:xfrm>
          <a:prstGeom prst="rect">
            <a:avLst/>
          </a:prstGeom>
        </p:spPr>
      </p:pic>
      <p:sp>
        <p:nvSpPr>
          <p:cNvPr id="25" name="Slide Number Placeholder 24"/>
          <p:cNvSpPr>
            <a:spLocks noGrp="1"/>
          </p:cNvSpPr>
          <p:nvPr>
            <p:ph type="sldNum" sz="quarter" idx="12"/>
          </p:nvPr>
        </p:nvSpPr>
        <p:spPr/>
        <p:txBody>
          <a:bodyPr/>
          <a:lstStyle/>
          <a:p>
            <a:fld id="{EE2556C5-CE8C-6547-B838-EA80C61A4AF7}" type="slidenum">
              <a:rPr lang="en-US" smtClean="0">
                <a:solidFill>
                  <a:prstClr val="white"/>
                </a:solidFill>
              </a:rPr>
              <a:pPr/>
              <a:t>30</a:t>
            </a:fld>
            <a:endParaRPr lang="en-US" dirty="0">
              <a:solidFill>
                <a:prstClr val="white"/>
              </a:solidFill>
            </a:endParaRPr>
          </a:p>
        </p:txBody>
      </p:sp>
      <p:pic>
        <p:nvPicPr>
          <p:cNvPr id="17" name="Picture 16" descr="Image result for Addressable RGB LED"/>
          <p:cNvPicPr/>
          <p:nvPr/>
        </p:nvPicPr>
        <p:blipFill>
          <a:blip r:embed="rId8" cstate="email">
            <a:extLst>
              <a:ext uri="{28A0092B-C50C-407E-A947-70E740481C1C}">
                <a14:useLocalDpi xmlns:a14="http://schemas.microsoft.com/office/drawing/2010/main"/>
              </a:ext>
            </a:extLst>
          </a:blip>
          <a:srcRect/>
          <a:stretch>
            <a:fillRect/>
          </a:stretch>
        </p:blipFill>
        <p:spPr bwMode="auto">
          <a:xfrm>
            <a:off x="8904817" y="3137228"/>
            <a:ext cx="1425957" cy="1240577"/>
          </a:xfrm>
          <a:prstGeom prst="rect">
            <a:avLst/>
          </a:prstGeom>
          <a:noFill/>
          <a:extLst/>
        </p:spPr>
      </p:pic>
      <p:graphicFrame>
        <p:nvGraphicFramePr>
          <p:cNvPr id="2" name="Object 1"/>
          <p:cNvGraphicFramePr>
            <a:graphicFrameLocks noChangeAspect="1"/>
          </p:cNvGraphicFramePr>
          <p:nvPr>
            <p:extLst>
              <p:ext uri="{D42A27DB-BD31-4B8C-83A1-F6EECF244321}">
                <p14:modId xmlns:p14="http://schemas.microsoft.com/office/powerpoint/2010/main" val="2758747166"/>
              </p:ext>
            </p:extLst>
          </p:nvPr>
        </p:nvGraphicFramePr>
        <p:xfrm>
          <a:off x="8827693" y="4902328"/>
          <a:ext cx="2711450" cy="1779587"/>
        </p:xfrm>
        <a:graphic>
          <a:graphicData uri="http://schemas.openxmlformats.org/presentationml/2006/ole">
            <mc:AlternateContent xmlns:mc="http://schemas.openxmlformats.org/markup-compatibility/2006">
              <mc:Choice xmlns:v="urn:schemas-microsoft-com:vml" Requires="v">
                <p:oleObj spid="_x0000_s7225" name="Bitmap Image" r:id="rId9" imgW="1996613" imgH="1310754" progId="Paint.Picture">
                  <p:embed/>
                </p:oleObj>
              </mc:Choice>
              <mc:Fallback>
                <p:oleObj name="Bitmap Image" r:id="rId9" imgW="1996613" imgH="1310754" progId="Paint.Picture">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27693" y="4902328"/>
                        <a:ext cx="2711450" cy="177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30</a:t>
            </a:r>
            <a:endParaRPr lang="en-US" dirty="0"/>
          </a:p>
        </p:txBody>
      </p:sp>
    </p:spTree>
    <p:extLst>
      <p:ext uri="{BB962C8B-B14F-4D97-AF65-F5344CB8AC3E}">
        <p14:creationId xmlns:p14="http://schemas.microsoft.com/office/powerpoint/2010/main" val="19351374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LED Cable and LEDs</a:t>
            </a:r>
            <a:endParaRPr lang="en-US" dirty="0"/>
          </a:p>
        </p:txBody>
      </p:sp>
      <p:sp>
        <p:nvSpPr>
          <p:cNvPr id="11" name="Rectangle 2"/>
          <p:cNvSpPr>
            <a:spLocks noChangeArrowheads="1"/>
          </p:cNvSpPr>
          <p:nvPr/>
        </p:nvSpPr>
        <p:spPr bwMode="auto">
          <a:xfrm>
            <a:off x="607481" y="828537"/>
            <a:ext cx="11351733"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LED Cable: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RGB LED leads: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348472665"/>
              </p:ext>
            </p:extLst>
          </p:nvPr>
        </p:nvGraphicFramePr>
        <p:xfrm>
          <a:off x="732726" y="1251295"/>
          <a:ext cx="6268149" cy="2696973"/>
        </p:xfrm>
        <a:graphic>
          <a:graphicData uri="http://schemas.openxmlformats.org/drawingml/2006/table">
            <a:tbl>
              <a:tblPr firstRow="1" firstCol="1" bandRow="1"/>
              <a:tblGrid>
                <a:gridCol w="2276475"/>
                <a:gridCol w="2505774"/>
                <a:gridCol w="1485900"/>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LED Cable</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7</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(Red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LED Cable</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5V</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 Marked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cable and connector)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3743468461"/>
              </p:ext>
            </p:extLst>
          </p:nvPr>
        </p:nvGraphicFramePr>
        <p:xfrm>
          <a:off x="2586568" y="3948268"/>
          <a:ext cx="8550275" cy="2849373"/>
        </p:xfrm>
        <a:graphic>
          <a:graphicData uri="http://schemas.openxmlformats.org/drawingml/2006/table">
            <a:tbl>
              <a:tblPr firstRow="1" firstCol="1" bandRow="1"/>
              <a:tblGrid>
                <a:gridCol w="2200275"/>
                <a:gridCol w="2201863"/>
                <a:gridCol w="4148137"/>
              </a:tblGrid>
              <a:tr h="0">
                <a:tc>
                  <a:txBody>
                    <a:bodyPr/>
                    <a:lstStyle/>
                    <a:p>
                      <a:pPr marL="0" marR="0" algn="ctr">
                        <a:lnSpc>
                          <a:spcPct val="107000"/>
                        </a:lnSpc>
                        <a:spcBef>
                          <a:spcPts val="0"/>
                        </a:spcBef>
                        <a:spcAft>
                          <a:spcPts val="1500"/>
                        </a:spcAft>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RGB LED leads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LED Cable Connector</a:t>
                      </a:r>
                      <a:endParaRPr lang="en-US" sz="1600" b="1"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LED Cable</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out</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(Red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LED Cable</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Ground</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LONGEST lead of LED</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defTabSz="609585" rtl="0" eaLnBrk="1" latinLnBrk="0" hangingPunct="1">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Indicated with </a:t>
                      </a:r>
                      <a:b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b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Black box</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(Black marked wire of cable and connector)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V in</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Data in</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(Red wire of LED Cable)</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31</a:t>
            </a:fld>
            <a:endParaRPr lang="en-US" dirty="0">
              <a:solidFill>
                <a:prstClr val="white"/>
              </a:solidFill>
            </a:endParaRPr>
          </a:p>
        </p:txBody>
      </p:sp>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31</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75751" y="861465"/>
            <a:ext cx="3208422" cy="3086803"/>
          </a:xfrm>
          <a:prstGeom prst="rect">
            <a:avLst/>
          </a:prstGeom>
        </p:spPr>
      </p:pic>
    </p:spTree>
    <p:extLst>
      <p:ext uri="{BB962C8B-B14F-4D97-AF65-F5344CB8AC3E}">
        <p14:creationId xmlns:p14="http://schemas.microsoft.com/office/powerpoint/2010/main" val="30992841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9908485" y="1470614"/>
            <a:ext cx="2588959" cy="1432414"/>
          </a:xfrm>
          <a:prstGeom prst="rect">
            <a:avLst/>
          </a:prstGeom>
        </p:spPr>
      </p:pic>
      <p:sp>
        <p:nvSpPr>
          <p:cNvPr id="2" name="Title 1"/>
          <p:cNvSpPr>
            <a:spLocks noGrp="1"/>
          </p:cNvSpPr>
          <p:nvPr>
            <p:ph type="title"/>
          </p:nvPr>
        </p:nvSpPr>
        <p:spPr/>
        <p:txBody>
          <a:bodyPr/>
          <a:lstStyle/>
          <a:p>
            <a:r>
              <a:rPr lang="en-US" dirty="0" smtClean="0"/>
              <a:t>Test LEDs and cable assembly</a:t>
            </a:r>
            <a:endParaRPr lang="en-US" dirty="0"/>
          </a:p>
        </p:txBody>
      </p:sp>
      <p:sp>
        <p:nvSpPr>
          <p:cNvPr id="3" name="Content Placeholder 2"/>
          <p:cNvSpPr>
            <a:spLocks noGrp="1"/>
          </p:cNvSpPr>
          <p:nvPr>
            <p:ph sz="quarter" idx="13"/>
          </p:nvPr>
        </p:nvSpPr>
        <p:spPr>
          <a:xfrm>
            <a:off x="607484" y="1232807"/>
            <a:ext cx="9312124" cy="5476441"/>
          </a:xfrm>
          <a:solidFill>
            <a:schemeClr val="bg1"/>
          </a:solidFill>
        </p:spPr>
        <p:txBody>
          <a:bodyPr>
            <a:normAutofit lnSpcReduction="10000"/>
          </a:bodyPr>
          <a:lstStyle/>
          <a:p>
            <a:r>
              <a:rPr lang="en-US" dirty="0" smtClean="0"/>
              <a:t>LED Cable connection to Arduino 101 through </a:t>
            </a:r>
            <a:r>
              <a:rPr lang="en-US" dirty="0" err="1" smtClean="0"/>
              <a:t>Ardumoto</a:t>
            </a:r>
            <a:r>
              <a:rPr lang="en-US" dirty="0" smtClean="0"/>
              <a:t> Shield</a:t>
            </a:r>
          </a:p>
          <a:p>
            <a:r>
              <a:rPr lang="en-US" dirty="0" smtClean="0"/>
              <a:t>Insert </a:t>
            </a:r>
            <a:r>
              <a:rPr lang="en-US" dirty="0"/>
              <a:t>a </a:t>
            </a:r>
            <a:r>
              <a:rPr lang="en-US" dirty="0" smtClean="0"/>
              <a:t>Male to Male jumper wire into the black </a:t>
            </a:r>
            <a:r>
              <a:rPr lang="en-US" dirty="0"/>
              <a:t>hole on the </a:t>
            </a:r>
            <a:r>
              <a:rPr lang="en-US" dirty="0" smtClean="0"/>
              <a:t>LED cable connector, connect the </a:t>
            </a:r>
            <a:r>
              <a:rPr lang="en-US" dirty="0"/>
              <a:t>other end </a:t>
            </a:r>
            <a:r>
              <a:rPr lang="en-US" dirty="0" smtClean="0"/>
              <a:t>to the shield’s GND pin.</a:t>
            </a:r>
            <a:endParaRPr lang="en-US" dirty="0"/>
          </a:p>
          <a:p>
            <a:r>
              <a:rPr lang="en-US" dirty="0"/>
              <a:t>Insert a </a:t>
            </a:r>
            <a:r>
              <a:rPr lang="en-US" dirty="0" smtClean="0"/>
              <a:t>Male to Male jumper </a:t>
            </a:r>
            <a:r>
              <a:rPr lang="en-US" dirty="0"/>
              <a:t>wire into the hole next to the </a:t>
            </a:r>
            <a:r>
              <a:rPr lang="en-US" dirty="0" smtClean="0"/>
              <a:t>previously inserted wire.  The </a:t>
            </a:r>
            <a:r>
              <a:rPr lang="en-US" dirty="0"/>
              <a:t>2 center holes </a:t>
            </a:r>
            <a:r>
              <a:rPr lang="en-US" dirty="0" smtClean="0"/>
              <a:t>of the connector will </a:t>
            </a:r>
            <a:r>
              <a:rPr lang="en-US" dirty="0"/>
              <a:t>now have a wire.  The other end of the jumper wire connects to the </a:t>
            </a:r>
            <a:r>
              <a:rPr lang="en-US" dirty="0" smtClean="0"/>
              <a:t>shield’s 5V pin.</a:t>
            </a:r>
            <a:endParaRPr lang="en-US" dirty="0"/>
          </a:p>
          <a:p>
            <a:r>
              <a:rPr lang="en-US" dirty="0"/>
              <a:t>Insert </a:t>
            </a:r>
            <a:r>
              <a:rPr lang="en-US" dirty="0" smtClean="0"/>
              <a:t>a third Male to Male jumper wire </a:t>
            </a:r>
            <a:r>
              <a:rPr lang="en-US" dirty="0"/>
              <a:t>next to the first wire you </a:t>
            </a:r>
            <a:r>
              <a:rPr lang="en-US" dirty="0" smtClean="0"/>
              <a:t>inserted into the cable connector.  The jumper wire </a:t>
            </a:r>
            <a:r>
              <a:rPr lang="en-US" dirty="0"/>
              <a:t>you just inserted should line up with the RED wire of the LED cable.  </a:t>
            </a:r>
            <a:r>
              <a:rPr lang="en-US" dirty="0" smtClean="0"/>
              <a:t>Connect the </a:t>
            </a:r>
            <a:r>
              <a:rPr lang="en-US" dirty="0"/>
              <a:t>other end of the jumper </a:t>
            </a:r>
            <a:r>
              <a:rPr lang="en-US" dirty="0" smtClean="0"/>
              <a:t>wire to the shield’s Digital 7 pin.</a:t>
            </a:r>
            <a:endParaRPr lang="en-US" dirty="0"/>
          </a:p>
          <a:p>
            <a:r>
              <a:rPr lang="en-US" dirty="0"/>
              <a:t>NOTE: There will be an open (unused) hole in the </a:t>
            </a:r>
            <a:r>
              <a:rPr lang="en-US" dirty="0" smtClean="0"/>
              <a:t>LED cable connector.</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32</a:t>
            </a:fld>
            <a:endParaRPr lang="en-US" dirty="0">
              <a:solidFill>
                <a:prstClr val="white"/>
              </a:solidFill>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40610" y="3621336"/>
            <a:ext cx="1578562" cy="3142439"/>
          </a:xfrm>
          <a:prstGeom prst="rect">
            <a:avLst/>
          </a:prstGeom>
        </p:spPr>
      </p:pic>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32</a:t>
            </a:r>
            <a:endParaRPr lang="en-US" dirty="0"/>
          </a:p>
        </p:txBody>
      </p:sp>
    </p:spTree>
    <p:extLst>
      <p:ext uri="{BB962C8B-B14F-4D97-AF65-F5344CB8AC3E}">
        <p14:creationId xmlns:p14="http://schemas.microsoft.com/office/powerpoint/2010/main" val="15328997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LEDs and cable assembly (cont.)</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LED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testLED</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All LEDs should light up, then</a:t>
            </a:r>
          </a:p>
          <a:p>
            <a:r>
              <a:rPr lang="en-GB" dirty="0" smtClean="0">
                <a:ea typeface="Segoe UI" panose="020B0502040204020203" pitchFamily="34" charset="0"/>
                <a:cs typeface="Segoe UI" panose="020B0502040204020203" pitchFamily="34" charset="0"/>
              </a:rPr>
              <a:t>	“Head lights,” “Brake lights</a:t>
            </a:r>
            <a:r>
              <a:rPr lang="en-GB" dirty="0">
                <a:ea typeface="Segoe UI" panose="020B0502040204020203" pitchFamily="34" charset="0"/>
                <a:cs typeface="Segoe UI" panose="020B0502040204020203" pitchFamily="34" charset="0"/>
              </a:rPr>
              <a:t>,</a:t>
            </a:r>
            <a:r>
              <a:rPr lang="en-GB" dirty="0" smtClean="0">
                <a:ea typeface="Segoe UI" panose="020B0502040204020203" pitchFamily="34" charset="0"/>
                <a:cs typeface="Segoe UI" panose="020B0502040204020203" pitchFamily="34" charset="0"/>
              </a:rPr>
              <a:t>” and finally “Turn Signals.”</a:t>
            </a:r>
          </a:p>
          <a:p>
            <a:r>
              <a:rPr lang="en-GB" dirty="0">
                <a:cs typeface="Segoe UI" panose="020B0502040204020203" pitchFamily="34" charset="0"/>
              </a:rPr>
              <a:t>**Tilt/tap the Racer to start the sketch**</a:t>
            </a:r>
          </a:p>
          <a:p>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33</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33</a:t>
            </a:r>
            <a:endParaRPr lang="en-US" dirty="0"/>
          </a:p>
        </p:txBody>
      </p:sp>
    </p:spTree>
    <p:extLst>
      <p:ext uri="{BB962C8B-B14F-4D97-AF65-F5344CB8AC3E}">
        <p14:creationId xmlns:p14="http://schemas.microsoft.com/office/powerpoint/2010/main" val="22273506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34</a:t>
            </a:fld>
            <a:endParaRPr lang="en-US" dirty="0">
              <a:solidFill>
                <a:prstClr val="white"/>
              </a:solidFill>
            </a:endParaRPr>
          </a:p>
        </p:txBody>
      </p:sp>
      <p:sp>
        <p:nvSpPr>
          <p:cNvPr id="3" name="Content Placeholder 2"/>
          <p:cNvSpPr>
            <a:spLocks noGrp="1"/>
          </p:cNvSpPr>
          <p:nvPr>
            <p:ph sz="half" idx="1"/>
          </p:nvPr>
        </p:nvSpPr>
        <p:spPr>
          <a:xfrm>
            <a:off x="607485" y="1520129"/>
            <a:ext cx="4642151" cy="4912388"/>
          </a:xfrm>
        </p:spPr>
        <p:txBody>
          <a:bodyPr>
            <a:normAutofit/>
          </a:bodyPr>
          <a:lstStyle/>
          <a:p>
            <a:r>
              <a:rPr lang="en-US" dirty="0" smtClean="0"/>
              <a:t>Route </a:t>
            </a:r>
            <a:r>
              <a:rPr lang="en-US" dirty="0"/>
              <a:t>the LED cable into the chassis</a:t>
            </a:r>
          </a:p>
          <a:p>
            <a:r>
              <a:rPr lang="en-US" dirty="0" smtClean="0"/>
              <a:t>Start </a:t>
            </a:r>
            <a:r>
              <a:rPr lang="en-US" dirty="0"/>
              <a:t>with the short end of the cable in the center back of the chassis and route cable clockwise</a:t>
            </a:r>
          </a:p>
          <a:p>
            <a:r>
              <a:rPr lang="en-US" dirty="0"/>
              <a:t>Install the </a:t>
            </a:r>
            <a:r>
              <a:rPr lang="en-US" dirty="0" smtClean="0"/>
              <a:t>LEDs w/mounts  </a:t>
            </a:r>
            <a:r>
              <a:rPr lang="en-US" dirty="0"/>
              <a:t>into the </a:t>
            </a:r>
            <a:r>
              <a:rPr lang="en-US" dirty="0" smtClean="0"/>
              <a:t>Side Struts in </a:t>
            </a:r>
            <a:r>
              <a:rPr lang="en-US" dirty="0"/>
              <a:t>the chassis </a:t>
            </a:r>
            <a:r>
              <a:rPr lang="en-US" dirty="0" smtClean="0"/>
              <a:t>corners</a:t>
            </a:r>
          </a:p>
          <a:p>
            <a:r>
              <a:rPr lang="en-US" dirty="0" smtClean="0"/>
              <a:t>NOTE: The cable </a:t>
            </a:r>
            <a:r>
              <a:rPr lang="en-US" i="1" dirty="0" smtClean="0"/>
              <a:t>must</a:t>
            </a:r>
            <a:r>
              <a:rPr lang="en-US" dirty="0" smtClean="0"/>
              <a:t> not interfere with the encoders on the motors.</a:t>
            </a:r>
            <a:endParaRPr lang="en-US" dirty="0"/>
          </a:p>
        </p:txBody>
      </p:sp>
      <p:sp>
        <p:nvSpPr>
          <p:cNvPr id="4" name="Content Placeholder 3"/>
          <p:cNvSpPr>
            <a:spLocks noGrp="1"/>
          </p:cNvSpPr>
          <p:nvPr>
            <p:ph sz="half" idx="13"/>
          </p:nvPr>
        </p:nvSpPr>
        <p:spPr>
          <a:xfrm>
            <a:off x="8956221" y="1604433"/>
            <a:ext cx="2621948" cy="4567767"/>
          </a:xfrm>
        </p:spPr>
        <p:txBody>
          <a:bodyPr/>
          <a:lstStyle/>
          <a:p>
            <a:r>
              <a:rPr lang="en-US" dirty="0"/>
              <a:t>1x LED </a:t>
            </a:r>
            <a:r>
              <a:rPr lang="en-US" dirty="0" smtClean="0"/>
              <a:t>Cable (O) with LEDs (M) and Mounts (N)</a:t>
            </a:r>
          </a:p>
          <a:p>
            <a:endParaRPr lang="en-US" dirty="0" smtClean="0"/>
          </a:p>
        </p:txBody>
      </p:sp>
      <p:sp>
        <p:nvSpPr>
          <p:cNvPr id="5" name="Title 4"/>
          <p:cNvSpPr>
            <a:spLocks noGrp="1"/>
          </p:cNvSpPr>
          <p:nvPr>
            <p:ph type="title"/>
          </p:nvPr>
        </p:nvSpPr>
        <p:spPr/>
        <p:txBody>
          <a:bodyPr/>
          <a:lstStyle/>
          <a:p>
            <a:r>
              <a:rPr lang="en-US" dirty="0" smtClean="0"/>
              <a:t>Install LED cable w/LEDs and mounts into chassis</a:t>
            </a: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a:off x="4728871" y="2130120"/>
            <a:ext cx="4657725" cy="3437744"/>
          </a:xfrm>
          <a:prstGeom prst="rect">
            <a:avLst/>
          </a:prstGeom>
        </p:spPr>
      </p:pic>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34</a:t>
            </a:r>
            <a:endParaRPr lang="en-US" dirty="0"/>
          </a:p>
        </p:txBody>
      </p:sp>
    </p:spTree>
    <p:extLst>
      <p:ext uri="{BB962C8B-B14F-4D97-AF65-F5344CB8AC3E}">
        <p14:creationId xmlns:p14="http://schemas.microsoft.com/office/powerpoint/2010/main" val="33046333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35</a:t>
            </a:fld>
            <a:endParaRPr lang="en-US" dirty="0">
              <a:solidFill>
                <a:prstClr val="white"/>
              </a:solidFill>
            </a:endParaRPr>
          </a:p>
        </p:txBody>
      </p:sp>
      <p:sp>
        <p:nvSpPr>
          <p:cNvPr id="3" name="Content Placeholder 2"/>
          <p:cNvSpPr>
            <a:spLocks noGrp="1"/>
          </p:cNvSpPr>
          <p:nvPr>
            <p:ph sz="half" idx="1"/>
          </p:nvPr>
        </p:nvSpPr>
        <p:spPr>
          <a:xfrm>
            <a:off x="607485" y="1604433"/>
            <a:ext cx="7469716" cy="4567767"/>
          </a:xfrm>
        </p:spPr>
        <p:txBody>
          <a:bodyPr/>
          <a:lstStyle/>
          <a:p>
            <a:r>
              <a:rPr lang="en-US" dirty="0"/>
              <a:t>Buzzer </a:t>
            </a:r>
          </a:p>
          <a:p>
            <a:r>
              <a:rPr lang="en-US" dirty="0"/>
              <a:t>Every robot should be able to make some sounds. Adding the </a:t>
            </a:r>
            <a:r>
              <a:rPr lang="en-US" dirty="0" smtClean="0"/>
              <a:t>buzzer (P) </a:t>
            </a:r>
            <a:r>
              <a:rPr lang="en-US" dirty="0"/>
              <a:t>will allow you to give your Racer a little personality with its own beeps and bops. </a:t>
            </a:r>
            <a:endParaRPr lang="en-US" dirty="0" smtClean="0"/>
          </a:p>
          <a:p>
            <a:endParaRPr lang="en-US" dirty="0" smtClean="0"/>
          </a:p>
          <a:p>
            <a:r>
              <a:rPr lang="en-US" dirty="0" smtClean="0"/>
              <a:t>Connect </a:t>
            </a:r>
            <a:r>
              <a:rPr lang="en-US" dirty="0"/>
              <a:t>the Buzzer</a:t>
            </a:r>
          </a:p>
          <a:p>
            <a:r>
              <a:rPr lang="en-US" dirty="0"/>
              <a:t>Attach </a:t>
            </a:r>
            <a:r>
              <a:rPr lang="en-US" dirty="0" smtClean="0"/>
              <a:t>one </a:t>
            </a:r>
            <a:r>
              <a:rPr lang="en-US" dirty="0"/>
              <a:t>wire </a:t>
            </a:r>
            <a:r>
              <a:rPr lang="en-US" dirty="0" smtClean="0"/>
              <a:t>to </a:t>
            </a:r>
            <a:r>
              <a:rPr lang="en-US" dirty="0"/>
              <a:t>the GND </a:t>
            </a:r>
            <a:r>
              <a:rPr lang="en-US" dirty="0" smtClean="0"/>
              <a:t>header, </a:t>
            </a:r>
            <a:r>
              <a:rPr lang="en-US" dirty="0"/>
              <a:t>the other to Digital pin </a:t>
            </a:r>
            <a:r>
              <a:rPr lang="en-US" dirty="0" smtClean="0"/>
              <a:t>5 on </a:t>
            </a:r>
            <a:r>
              <a:rPr lang="en-US" dirty="0"/>
              <a:t>the </a:t>
            </a:r>
            <a:r>
              <a:rPr lang="en-US" dirty="0" err="1"/>
              <a:t>Ardumoto</a:t>
            </a:r>
            <a:r>
              <a:rPr lang="en-US" dirty="0"/>
              <a:t> </a:t>
            </a:r>
            <a:r>
              <a:rPr lang="en-US" dirty="0" smtClean="0"/>
              <a:t>shield (B).</a:t>
            </a:r>
            <a:endParaRPr lang="en-US" dirty="0"/>
          </a:p>
        </p:txBody>
      </p:sp>
      <p:sp>
        <p:nvSpPr>
          <p:cNvPr id="4" name="Content Placeholder 3"/>
          <p:cNvSpPr>
            <a:spLocks noGrp="1"/>
          </p:cNvSpPr>
          <p:nvPr>
            <p:ph sz="half" idx="13"/>
          </p:nvPr>
        </p:nvSpPr>
        <p:spPr>
          <a:xfrm>
            <a:off x="9163135" y="1604433"/>
            <a:ext cx="2743520" cy="4567767"/>
          </a:xfrm>
        </p:spPr>
        <p:txBody>
          <a:bodyPr/>
          <a:lstStyle/>
          <a:p>
            <a:r>
              <a:rPr lang="en-US" dirty="0" smtClean="0"/>
              <a:t>1x Piezo Buzzer (P)</a:t>
            </a:r>
            <a:endParaRPr lang="en-US" dirty="0"/>
          </a:p>
        </p:txBody>
      </p:sp>
      <p:sp>
        <p:nvSpPr>
          <p:cNvPr id="5" name="Title 4"/>
          <p:cNvSpPr>
            <a:spLocks noGrp="1"/>
          </p:cNvSpPr>
          <p:nvPr>
            <p:ph type="title"/>
          </p:nvPr>
        </p:nvSpPr>
        <p:spPr/>
        <p:txBody>
          <a:bodyPr/>
          <a:lstStyle/>
          <a:p>
            <a:r>
              <a:rPr lang="en-US" dirty="0" smtClean="0"/>
              <a:t>Piezo Buzzer</a:t>
            </a:r>
            <a:endParaRPr lang="en-US" dirty="0"/>
          </a:p>
        </p:txBody>
      </p:sp>
      <p:pic>
        <p:nvPicPr>
          <p:cNvPr id="6" name="Picture 5" descr="TDK SDC1610M5-01"/>
          <p:cNvPicPr/>
          <p:nvPr/>
        </p:nvPicPr>
        <p:blipFill>
          <a:blip r:embed="rId2">
            <a:extLst>
              <a:ext uri="{28A0092B-C50C-407E-A947-70E740481C1C}">
                <a14:useLocalDpi xmlns:a14="http://schemas.microsoft.com/office/drawing/2010/main"/>
              </a:ext>
            </a:extLst>
          </a:blip>
          <a:srcRect/>
          <a:stretch>
            <a:fillRect/>
          </a:stretch>
        </p:blipFill>
        <p:spPr bwMode="auto">
          <a:xfrm>
            <a:off x="9163135" y="2020252"/>
            <a:ext cx="688975" cy="760095"/>
          </a:xfrm>
          <a:prstGeom prst="rect">
            <a:avLst/>
          </a:prstGeom>
          <a:noFill/>
          <a:ln>
            <a:noFill/>
          </a:ln>
        </p:spPr>
      </p:pic>
      <p:sp>
        <p:nvSpPr>
          <p:cNvPr id="7"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35</a:t>
            </a:fld>
            <a:endParaRPr lang="en-US" dirty="0"/>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61613" y="2932746"/>
            <a:ext cx="3645042" cy="3499769"/>
          </a:xfrm>
          <a:prstGeom prst="rect">
            <a:avLst/>
          </a:prstGeom>
        </p:spPr>
      </p:pic>
    </p:spTree>
    <p:extLst>
      <p:ext uri="{BB962C8B-B14F-4D97-AF65-F5344CB8AC3E}">
        <p14:creationId xmlns:p14="http://schemas.microsoft.com/office/powerpoint/2010/main" val="19505585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Piezo Buzzer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a:t>
            </a:r>
            <a:r>
              <a:rPr lang="fr-FR" b="1" dirty="0" err="1" smtClean="0">
                <a:solidFill>
                  <a:srgbClr val="002060"/>
                </a:solidFill>
                <a:ea typeface="Segoe UI" pitchFamily="34" charset="0"/>
                <a:cs typeface="Segoe UI" pitchFamily="34" charset="0"/>
              </a:rPr>
              <a:t>Buzzer</a:t>
            </a:r>
            <a:r>
              <a:rPr lang="fr-FR" b="1" dirty="0" smtClean="0">
                <a:solidFill>
                  <a:srgbClr val="002060"/>
                </a:solidFill>
                <a:ea typeface="Segoe UI" pitchFamily="34" charset="0"/>
                <a:cs typeface="Segoe UI" pitchFamily="34" charset="0"/>
              </a:rPr>
              <a:t>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testBuzzer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The buzzer will run a test pattern</a:t>
            </a:r>
          </a:p>
          <a:p>
            <a:r>
              <a:rPr lang="en-GB" dirty="0" smtClean="0">
                <a:ea typeface="Segoe UI" panose="020B0502040204020203" pitchFamily="34" charset="0"/>
                <a:cs typeface="Segoe UI" panose="020B0502040204020203" pitchFamily="34" charset="0"/>
              </a:rPr>
              <a:t>	Can you hear a sound?</a:t>
            </a:r>
          </a:p>
          <a:p>
            <a:r>
              <a:rPr lang="en-GB" dirty="0">
                <a:cs typeface="Segoe UI" panose="020B0502040204020203" pitchFamily="34" charset="0"/>
              </a:rPr>
              <a:t>**Tilt/tap the Racer to start the sketch**</a:t>
            </a:r>
          </a:p>
          <a:p>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36</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36</a:t>
            </a:fld>
            <a:endParaRPr lang="en-US" dirty="0"/>
          </a:p>
        </p:txBody>
      </p:sp>
    </p:spTree>
    <p:extLst>
      <p:ext uri="{BB962C8B-B14F-4D97-AF65-F5344CB8AC3E}">
        <p14:creationId xmlns:p14="http://schemas.microsoft.com/office/powerpoint/2010/main" val="40311165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a:t>
            </a:r>
            <a:r>
              <a:rPr lang="en-US" dirty="0" err="1"/>
              <a:t>Supernationals</a:t>
            </a:r>
            <a:r>
              <a:rPr lang="en-US" dirty="0" smtClean="0"/>
              <a:t/>
            </a:r>
            <a:br>
              <a:rPr lang="en-US" dirty="0" smtClean="0"/>
            </a:br>
            <a:r>
              <a:rPr lang="en-US" dirty="0"/>
              <a:t>	</a:t>
            </a:r>
            <a:r>
              <a:rPr lang="en-US" dirty="0" smtClean="0"/>
              <a:t>Intermediate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IntermediateCar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pPr marL="457189" lvl="2" indent="0">
              <a:buNone/>
            </a:pPr>
            <a:r>
              <a:rPr lang="en-GB" dirty="0" smtClean="0">
                <a:cs typeface="Segoe UI" panose="020B0502040204020203" pitchFamily="34" charset="0"/>
              </a:rPr>
              <a:t>**</a:t>
            </a:r>
            <a:r>
              <a:rPr lang="en-GB" dirty="0">
                <a:cs typeface="Segoe UI" panose="020B0502040204020203" pitchFamily="34" charset="0"/>
              </a:rPr>
              <a:t>Tilt/tap the </a:t>
            </a:r>
            <a:r>
              <a:rPr lang="en-GB" dirty="0" smtClean="0">
                <a:cs typeface="Segoe UI" panose="020B0502040204020203" pitchFamily="34" charset="0"/>
              </a:rPr>
              <a:t>Racer at the Race Track Start Line </a:t>
            </a:r>
            <a:r>
              <a:rPr lang="en-GB" dirty="0">
                <a:cs typeface="Segoe UI" panose="020B0502040204020203" pitchFamily="34" charset="0"/>
              </a:rPr>
              <a:t>to start the sketch**</a:t>
            </a:r>
          </a:p>
          <a:p>
            <a:pPr lvl="2"/>
            <a:endParaRPr lang="en-GB" dirty="0" smtClean="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37</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37</a:t>
            </a:fld>
            <a:endParaRPr lang="en-US" dirty="0"/>
          </a:p>
        </p:txBody>
      </p:sp>
    </p:spTree>
    <p:extLst>
      <p:ext uri="{BB962C8B-B14F-4D97-AF65-F5344CB8AC3E}">
        <p14:creationId xmlns:p14="http://schemas.microsoft.com/office/powerpoint/2010/main" val="36741163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134225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a:t>
            </a:r>
            <a:r>
              <a:rPr lang="en-US" dirty="0"/>
              <a:t>add </a:t>
            </a:r>
            <a:r>
              <a:rPr lang="en-US" dirty="0" smtClean="0"/>
              <a:t>intelligence to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a:t>Top Chassis</a:t>
            </a:r>
          </a:p>
          <a:p>
            <a:pPr marL="457189" lvl="2" indent="0">
              <a:buNone/>
            </a:pPr>
            <a:r>
              <a:rPr lang="en-US" dirty="0"/>
              <a:t>		Servo Motor</a:t>
            </a:r>
          </a:p>
          <a:p>
            <a:pPr marL="457189" lvl="2" indent="0">
              <a:buNone/>
            </a:pPr>
            <a:r>
              <a:rPr lang="en-US" dirty="0"/>
              <a:t>		IR Proximity Sensor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39</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39</a:t>
            </a:fld>
            <a:endParaRPr lang="en-US" dirty="0"/>
          </a:p>
        </p:txBody>
      </p:sp>
    </p:spTree>
    <p:extLst>
      <p:ext uri="{BB962C8B-B14F-4D97-AF65-F5344CB8AC3E}">
        <p14:creationId xmlns:p14="http://schemas.microsoft.com/office/powerpoint/2010/main" val="33082583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Arduino 101</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66313" y="611406"/>
            <a:ext cx="4587699" cy="4233286"/>
          </a:xfrm>
          <a:prstGeom prst="rect">
            <a:avLst/>
          </a:prstGeom>
        </p:spPr>
      </p:pic>
    </p:spTree>
    <p:extLst>
      <p:ext uri="{BB962C8B-B14F-4D97-AF65-F5344CB8AC3E}">
        <p14:creationId xmlns:p14="http://schemas.microsoft.com/office/powerpoint/2010/main" val="20419852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40</a:t>
            </a:fld>
            <a:endParaRPr lang="en-US" dirty="0">
              <a:solidFill>
                <a:prstClr val="white"/>
              </a:solidFill>
            </a:endParaRPr>
          </a:p>
        </p:txBody>
      </p:sp>
      <p:sp>
        <p:nvSpPr>
          <p:cNvPr id="3" name="Content Placeholder 2"/>
          <p:cNvSpPr>
            <a:spLocks noGrp="1"/>
          </p:cNvSpPr>
          <p:nvPr>
            <p:ph sz="half" idx="1"/>
          </p:nvPr>
        </p:nvSpPr>
        <p:spPr>
          <a:xfrm>
            <a:off x="607484" y="1604433"/>
            <a:ext cx="7507815" cy="4567767"/>
          </a:xfrm>
        </p:spPr>
        <p:txBody>
          <a:bodyPr/>
          <a:lstStyle/>
          <a:p>
            <a:r>
              <a:rPr lang="en-US" dirty="0" smtClean="0"/>
              <a:t>Install Servo Motor (Q) into Mount (R)</a:t>
            </a:r>
          </a:p>
          <a:p>
            <a:r>
              <a:rPr lang="en-US" dirty="0" smtClean="0"/>
              <a:t>The notch in the mount is to pass the wires of the servo through.</a:t>
            </a:r>
          </a:p>
          <a:p>
            <a:endParaRPr lang="en-US" dirty="0"/>
          </a:p>
          <a:p>
            <a:endParaRPr lang="en-US" dirty="0" smtClean="0"/>
          </a:p>
          <a:p>
            <a:r>
              <a:rPr lang="en-US" dirty="0" smtClean="0"/>
              <a:t>Install Mount with Servo Motor into </a:t>
            </a:r>
            <a:br>
              <a:rPr lang="en-US" dirty="0" smtClean="0"/>
            </a:br>
            <a:r>
              <a:rPr lang="en-US" dirty="0" smtClean="0"/>
              <a:t>the </a:t>
            </a:r>
            <a:r>
              <a:rPr lang="en-US" dirty="0"/>
              <a:t>C</a:t>
            </a:r>
            <a:r>
              <a:rPr lang="en-US" dirty="0" smtClean="0"/>
              <a:t>hassis Top plate rectangle in the</a:t>
            </a:r>
            <a:br>
              <a:rPr lang="en-US" dirty="0" smtClean="0"/>
            </a:br>
            <a:r>
              <a:rPr lang="en-US" dirty="0" smtClean="0"/>
              <a:t>front.  Route the servo motor cable</a:t>
            </a:r>
            <a:br>
              <a:rPr lang="en-US" dirty="0" smtClean="0"/>
            </a:br>
            <a:r>
              <a:rPr lang="en-US" dirty="0" smtClean="0"/>
              <a:t>to the mainboard.</a:t>
            </a:r>
            <a:endParaRPr lang="en-US" dirty="0"/>
          </a:p>
        </p:txBody>
      </p:sp>
      <p:sp>
        <p:nvSpPr>
          <p:cNvPr id="4" name="Content Placeholder 3"/>
          <p:cNvSpPr>
            <a:spLocks noGrp="1"/>
          </p:cNvSpPr>
          <p:nvPr>
            <p:ph sz="half" idx="13"/>
          </p:nvPr>
        </p:nvSpPr>
        <p:spPr>
          <a:xfrm>
            <a:off x="8205106" y="1604433"/>
            <a:ext cx="3633455" cy="4567767"/>
          </a:xfrm>
        </p:spPr>
        <p:txBody>
          <a:bodyPr/>
          <a:lstStyle/>
          <a:p>
            <a:r>
              <a:rPr lang="en-US" dirty="0" smtClean="0"/>
              <a:t>1x Servo Motor (Q)</a:t>
            </a:r>
          </a:p>
          <a:p>
            <a:endParaRPr lang="en-US" sz="1800" dirty="0"/>
          </a:p>
          <a:p>
            <a:endParaRPr lang="en-US" sz="1200" dirty="0" smtClean="0"/>
          </a:p>
          <a:p>
            <a:r>
              <a:rPr lang="en-US" dirty="0" smtClean="0"/>
              <a:t>1x Servo Motor Mount (R)</a:t>
            </a:r>
          </a:p>
          <a:p>
            <a:endParaRPr lang="en-US" dirty="0"/>
          </a:p>
          <a:p>
            <a:endParaRPr lang="en-US" dirty="0" smtClean="0"/>
          </a:p>
        </p:txBody>
      </p:sp>
      <p:sp>
        <p:nvSpPr>
          <p:cNvPr id="5" name="Title 4"/>
          <p:cNvSpPr>
            <a:spLocks noGrp="1"/>
          </p:cNvSpPr>
          <p:nvPr>
            <p:ph type="title"/>
          </p:nvPr>
        </p:nvSpPr>
        <p:spPr/>
        <p:txBody>
          <a:bodyPr/>
          <a:lstStyle/>
          <a:p>
            <a:r>
              <a:rPr lang="en-US" dirty="0" smtClean="0"/>
              <a:t>Servo Motor and mount</a:t>
            </a:r>
            <a:endParaRPr lang="en-US" dirty="0"/>
          </a:p>
        </p:txBody>
      </p:sp>
      <p:pic>
        <p:nvPicPr>
          <p:cNvPr id="6" name="Picture 5" descr="http://ecx.images-amazon.com/images/I/31pzShTUj%2BL.jpg"/>
          <p:cNvPicPr/>
          <p:nvPr/>
        </p:nvPicPr>
        <p:blipFill>
          <a:blip r:embed="rId2" cstate="email">
            <a:extLst>
              <a:ext uri="{28A0092B-C50C-407E-A947-70E740481C1C}">
                <a14:useLocalDpi xmlns:a14="http://schemas.microsoft.com/office/drawing/2010/main"/>
              </a:ext>
            </a:extLst>
          </a:blip>
          <a:srcRect/>
          <a:stretch>
            <a:fillRect/>
          </a:stretch>
        </p:blipFill>
        <p:spPr bwMode="auto">
          <a:xfrm>
            <a:off x="8205107" y="1968681"/>
            <a:ext cx="1706336" cy="1125583"/>
          </a:xfrm>
          <a:prstGeom prst="rect">
            <a:avLst/>
          </a:prstGeom>
          <a:noFill/>
          <a:ln>
            <a:noFill/>
          </a:ln>
        </p:spPr>
      </p:pic>
      <p:pic>
        <p:nvPicPr>
          <p:cNvPr id="9" name="Picture 8"/>
          <p:cNvPicPr/>
          <p:nvPr/>
        </p:nvPicPr>
        <p:blipFill>
          <a:blip r:embed="rId3" cstate="email">
            <a:extLst>
              <a:ext uri="{BEBA8EAE-BF5A-486C-A8C5-ECC9F3942E4B}">
                <a14:imgProps xmlns:a14="http://schemas.microsoft.com/office/drawing/2010/main">
                  <a14:imgLayer r:embed="rId4">
                    <a14:imgEffect>
                      <a14:backgroundRemoval t="0" b="95652" l="8125" r="99792">
                        <a14:backgroundMark x1="79688" y1="5243" x2="89896" y2="9463"/>
                        <a14:backgroundMark x1="88229" y1="65729" x2="95104" y2="51535"/>
                        <a14:backgroundMark x1="61250" y1="42583" x2="50938" y2="53069"/>
                      </a14:backgroundRemoval>
                    </a14:imgEffect>
                  </a14:imgLayer>
                </a14:imgProps>
              </a:ext>
              <a:ext uri="{28A0092B-C50C-407E-A947-70E740481C1C}">
                <a14:useLocalDpi xmlns:a14="http://schemas.microsoft.com/office/drawing/2010/main"/>
              </a:ext>
            </a:extLst>
          </a:blip>
          <a:stretch>
            <a:fillRect/>
          </a:stretch>
        </p:blipFill>
        <p:spPr>
          <a:xfrm>
            <a:off x="8205105" y="3458512"/>
            <a:ext cx="1977390" cy="1610995"/>
          </a:xfrm>
          <a:prstGeom prst="rect">
            <a:avLst/>
          </a:prstGeom>
        </p:spPr>
      </p:pic>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40</a:t>
            </a:fld>
            <a:endParaRPr lang="en-US" dirty="0"/>
          </a:p>
        </p:txBody>
      </p:sp>
      <p:pic>
        <p:nvPicPr>
          <p:cNvPr id="7" name="Picture 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5374" b="97709" l="0" r="97163">
                        <a14:foregroundMark x1="29758" y1="68282" x2="24567" y2="74449"/>
                        <a14:foregroundMark x1="28166" y1="68282" x2="23253" y2="75595"/>
                        <a14:foregroundMark x1="29273" y1="71101" x2="23737" y2="78150"/>
                        <a14:foregroundMark x1="23737" y1="76476" x2="14740" y2="88370"/>
                        <a14:foregroundMark x1="16125" y1="87489" x2="8997" y2="91189"/>
                        <a14:foregroundMark x1="9689" y1="91189" x2="484" y2="91806"/>
                        <a14:foregroundMark x1="10519" y1="88987" x2="1176" y2="90308"/>
                        <a14:foregroundMark x1="14740" y1="86696" x2="4706" y2="89427"/>
                      </a14:backgroundRemoval>
                    </a14:imgEffect>
                  </a14:imgLayer>
                </a14:imgProps>
              </a:ext>
              <a:ext uri="{28A0092B-C50C-407E-A947-70E740481C1C}">
                <a14:useLocalDpi xmlns:a14="http://schemas.microsoft.com/office/drawing/2010/main"/>
              </a:ext>
            </a:extLst>
          </a:blip>
          <a:srcRect/>
          <a:stretch/>
        </p:blipFill>
        <p:spPr>
          <a:xfrm>
            <a:off x="2434239" y="2352337"/>
            <a:ext cx="2433036" cy="1911672"/>
          </a:xfrm>
          <a:prstGeom prst="rect">
            <a:avLst/>
          </a:prstGeom>
        </p:spPr>
      </p:pic>
      <p:pic>
        <p:nvPicPr>
          <p:cNvPr id="10" name="Picture 9"/>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378" b="97071" l="1262" r="98593">
                        <a14:backgroundMark x1="35517" y1="88587" x2="58855" y2="90525"/>
                        <a14:backgroundMark x1="44493" y1="86219" x2="49345" y2="86391"/>
                        <a14:backgroundMark x1="44639" y1="92248" x2="49345" y2="92679"/>
                        <a14:backgroundMark x1="49491" y1="53876" x2="49491" y2="54737"/>
                        <a14:backgroundMark x1="54197" y1="13781" x2="56041" y2="8742"/>
                        <a14:backgroundMark x1="56041" y1="8742" x2="60262" y2="4866"/>
                        <a14:backgroundMark x1="59922" y1="4996" x2="61960" y2="3747"/>
                        <a14:backgroundMark x1="76419" y1="4866" x2="78603" y2="7752"/>
                      </a14:backgroundRemoval>
                    </a14:imgEffect>
                  </a14:imgLayer>
                </a14:imgProps>
              </a:ext>
              <a:ext uri="{28A0092B-C50C-407E-A947-70E740481C1C}">
                <a14:useLocalDpi xmlns:a14="http://schemas.microsoft.com/office/drawing/2010/main"/>
              </a:ext>
            </a:extLst>
          </a:blip>
          <a:srcRect/>
          <a:stretch/>
        </p:blipFill>
        <p:spPr>
          <a:xfrm>
            <a:off x="5763207" y="3732147"/>
            <a:ext cx="2533067" cy="2853663"/>
          </a:xfrm>
          <a:prstGeom prst="rect">
            <a:avLst/>
          </a:prstGeom>
        </p:spPr>
      </p:pic>
    </p:spTree>
    <p:extLst>
      <p:ext uri="{BB962C8B-B14F-4D97-AF65-F5344CB8AC3E}">
        <p14:creationId xmlns:p14="http://schemas.microsoft.com/office/powerpoint/2010/main" val="28028875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41</a:t>
            </a:fld>
            <a:endParaRPr lang="en-US" dirty="0">
              <a:solidFill>
                <a:prstClr val="white"/>
              </a:solidFill>
            </a:endParaRPr>
          </a:p>
        </p:txBody>
      </p:sp>
      <p:sp>
        <p:nvSpPr>
          <p:cNvPr id="3" name="Content Placeholder 2"/>
          <p:cNvSpPr>
            <a:spLocks noGrp="1"/>
          </p:cNvSpPr>
          <p:nvPr>
            <p:ph sz="half" idx="1"/>
          </p:nvPr>
        </p:nvSpPr>
        <p:spPr>
          <a:xfrm>
            <a:off x="607485" y="1604433"/>
            <a:ext cx="7703758" cy="4567767"/>
          </a:xfrm>
        </p:spPr>
        <p:txBody>
          <a:bodyPr/>
          <a:lstStyle/>
          <a:p>
            <a:r>
              <a:rPr lang="en-US" dirty="0" smtClean="0"/>
              <a:t>Install IR Proximity Sensor (S) into the Mount (T)</a:t>
            </a:r>
          </a:p>
          <a:p>
            <a:r>
              <a:rPr lang="en-US" dirty="0" smtClean="0"/>
              <a:t>Attach the Cable to the sensor.  Note the connector is keyed i.e. it only fits one way.</a:t>
            </a:r>
          </a:p>
          <a:p>
            <a:r>
              <a:rPr lang="en-US" dirty="0" smtClean="0"/>
              <a:t>Attach the Mount with sensor and cable to the Servo.</a:t>
            </a:r>
          </a:p>
          <a:p>
            <a:endParaRPr lang="en-US" dirty="0" smtClean="0"/>
          </a:p>
        </p:txBody>
      </p:sp>
      <p:sp>
        <p:nvSpPr>
          <p:cNvPr id="4" name="Content Placeholder 3"/>
          <p:cNvSpPr>
            <a:spLocks noGrp="1"/>
          </p:cNvSpPr>
          <p:nvPr>
            <p:ph sz="half" idx="13"/>
          </p:nvPr>
        </p:nvSpPr>
        <p:spPr>
          <a:xfrm>
            <a:off x="8392885" y="1604433"/>
            <a:ext cx="3698596" cy="4567767"/>
          </a:xfrm>
        </p:spPr>
        <p:txBody>
          <a:bodyPr/>
          <a:lstStyle/>
          <a:p>
            <a:r>
              <a:rPr lang="en-US" dirty="0" smtClean="0"/>
              <a:t>1x IR Proximity Sensor (S)</a:t>
            </a:r>
            <a:br>
              <a:rPr lang="en-US" dirty="0" smtClean="0"/>
            </a:br>
            <a:r>
              <a:rPr lang="en-US" dirty="0" smtClean="0"/>
              <a:t>w/JST Cable</a:t>
            </a:r>
          </a:p>
          <a:p>
            <a:endParaRPr lang="en-US" dirty="0"/>
          </a:p>
          <a:p>
            <a:endParaRPr lang="en-US" dirty="0" smtClean="0"/>
          </a:p>
          <a:p>
            <a:endParaRPr lang="en-US" dirty="0" smtClean="0"/>
          </a:p>
          <a:p>
            <a:r>
              <a:rPr lang="en-US" dirty="0" smtClean="0"/>
              <a:t>1x Proximity Sensor Mount (T)</a:t>
            </a:r>
            <a:endParaRPr lang="en-US" dirty="0"/>
          </a:p>
        </p:txBody>
      </p:sp>
      <p:sp>
        <p:nvSpPr>
          <p:cNvPr id="5" name="Title 4"/>
          <p:cNvSpPr>
            <a:spLocks noGrp="1"/>
          </p:cNvSpPr>
          <p:nvPr>
            <p:ph type="title"/>
          </p:nvPr>
        </p:nvSpPr>
        <p:spPr/>
        <p:txBody>
          <a:bodyPr/>
          <a:lstStyle/>
          <a:p>
            <a:r>
              <a:rPr lang="en-US" dirty="0" smtClean="0"/>
              <a:t>IR Proximity Sensor and Mount</a:t>
            </a:r>
            <a:endParaRPr lang="en-US" dirty="0"/>
          </a:p>
        </p:txBody>
      </p:sp>
      <p:pic>
        <p:nvPicPr>
          <p:cNvPr id="9" name="Picture 8"/>
          <p:cNvPicPr/>
          <p:nvPr/>
        </p:nvPicPr>
        <p:blipFill>
          <a:blip r:embed="rId2" cstate="email">
            <a:extLst>
              <a:ext uri="{BEBA8EAE-BF5A-486C-A8C5-ECC9F3942E4B}">
                <a14:imgProps xmlns:a14="http://schemas.microsoft.com/office/drawing/2010/main">
                  <a14:imgLayer r:embed="rId3">
                    <a14:imgEffect>
                      <a14:backgroundRemoval t="1482" b="100000" l="11148" r="89399"/>
                    </a14:imgEffect>
                  </a14:imgLayer>
                </a14:imgProps>
              </a:ext>
              <a:ext uri="{28A0092B-C50C-407E-A947-70E740481C1C}">
                <a14:useLocalDpi xmlns:a14="http://schemas.microsoft.com/office/drawing/2010/main"/>
              </a:ext>
            </a:extLst>
          </a:blip>
          <a:stretch>
            <a:fillRect/>
          </a:stretch>
        </p:blipFill>
        <p:spPr>
          <a:xfrm>
            <a:off x="8474477" y="5194266"/>
            <a:ext cx="1977390" cy="1603375"/>
          </a:xfrm>
          <a:prstGeom prst="rect">
            <a:avLst/>
          </a:prstGeom>
        </p:spPr>
      </p:pic>
      <p:grpSp>
        <p:nvGrpSpPr>
          <p:cNvPr id="10" name="Group 9"/>
          <p:cNvGrpSpPr/>
          <p:nvPr/>
        </p:nvGrpSpPr>
        <p:grpSpPr>
          <a:xfrm>
            <a:off x="8571755" y="2499508"/>
            <a:ext cx="2497158" cy="1516380"/>
            <a:chOff x="8474478" y="1935304"/>
            <a:chExt cx="2497158" cy="1516380"/>
          </a:xfrm>
        </p:grpSpPr>
        <p:pic>
          <p:nvPicPr>
            <p:cNvPr id="7" name="Picture 6" descr="Product Image"/>
            <p:cNvPicPr/>
            <p:nvPr/>
          </p:nvPicPr>
          <p:blipFill>
            <a:blip r:embed="rId4">
              <a:extLst>
                <a:ext uri="{28A0092B-C50C-407E-A947-70E740481C1C}">
                  <a14:useLocalDpi xmlns:a14="http://schemas.microsoft.com/office/drawing/2010/main"/>
                </a:ext>
              </a:extLst>
            </a:blip>
            <a:srcRect/>
            <a:stretch>
              <a:fillRect/>
            </a:stretch>
          </p:blipFill>
          <p:spPr bwMode="auto">
            <a:xfrm>
              <a:off x="9134795" y="2770748"/>
              <a:ext cx="1836841" cy="680936"/>
            </a:xfrm>
            <a:prstGeom prst="rect">
              <a:avLst/>
            </a:prstGeom>
            <a:noFill/>
            <a:ln>
              <a:noFill/>
            </a:ln>
          </p:spPr>
        </p:pic>
        <p:pic>
          <p:nvPicPr>
            <p:cNvPr id="6" name="Picture 5" descr="Infrared Proximity Sensor Short Range - Sharp GP2Y0A41SK0F"/>
            <p:cNvPicPr/>
            <p:nvPr/>
          </p:nvPicPr>
          <p:blipFill>
            <a:blip r:embed="rId5" cstate="print">
              <a:extLst>
                <a:ext uri="{28A0092B-C50C-407E-A947-70E740481C1C}">
                  <a14:useLocalDpi xmlns:a14="http://schemas.microsoft.com/office/drawing/2010/main"/>
                </a:ext>
              </a:extLst>
            </a:blip>
            <a:srcRect/>
            <a:stretch>
              <a:fillRect/>
            </a:stretch>
          </p:blipFill>
          <p:spPr bwMode="auto">
            <a:xfrm>
              <a:off x="8474478" y="1935304"/>
              <a:ext cx="1377315" cy="1377315"/>
            </a:xfrm>
            <a:prstGeom prst="rect">
              <a:avLst/>
            </a:prstGeom>
            <a:noFill/>
            <a:ln>
              <a:noFill/>
            </a:ln>
          </p:spPr>
        </p:pic>
      </p:grpSp>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41</a:t>
            </a:fld>
            <a:endParaRPr lang="en-US" dirty="0"/>
          </a:p>
        </p:txBody>
      </p:sp>
      <p:pic>
        <p:nvPicPr>
          <p:cNvPr id="8" name="Picture 7"/>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5400000">
            <a:off x="3659702" y="4333297"/>
            <a:ext cx="3191993" cy="1676370"/>
          </a:xfrm>
          <a:prstGeom prst="rect">
            <a:avLst/>
          </a:prstGeom>
        </p:spPr>
      </p:pic>
      <p:pic>
        <p:nvPicPr>
          <p:cNvPr id="12" name="Picture 11"/>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0" b="94468" l="1306" r="96439">
                        <a14:foregroundMark x1="14243" y1="34454" x2="21840" y2="8894"/>
                        <a14:foregroundMark x1="8487" y1="7143" x2="8190" y2="35364"/>
                      </a14:backgroundRemoval>
                    </a14:imgEffect>
                  </a14:imgLayer>
                </a14:imgProps>
              </a:ext>
              <a:ext uri="{28A0092B-C50C-407E-A947-70E740481C1C}">
                <a14:useLocalDpi xmlns:a14="http://schemas.microsoft.com/office/drawing/2010/main"/>
              </a:ext>
            </a:extLst>
          </a:blip>
          <a:srcRect/>
          <a:stretch/>
        </p:blipFill>
        <p:spPr>
          <a:xfrm rot="5400000">
            <a:off x="1377725" y="3789796"/>
            <a:ext cx="2800348" cy="2371726"/>
          </a:xfrm>
          <a:prstGeom prst="rect">
            <a:avLst/>
          </a:prstGeom>
        </p:spPr>
      </p:pic>
    </p:spTree>
    <p:extLst>
      <p:ext uri="{BB962C8B-B14F-4D97-AF65-F5344CB8AC3E}">
        <p14:creationId xmlns:p14="http://schemas.microsoft.com/office/powerpoint/2010/main" val="16152542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269953" y="5038725"/>
            <a:ext cx="3737983" cy="1194414"/>
          </a:xfrm>
          <a:prstGeom prst="rect">
            <a:avLst/>
          </a:prstGeom>
        </p:spPr>
      </p:pic>
      <p:sp>
        <p:nvSpPr>
          <p:cNvPr id="2" name="Title 1"/>
          <p:cNvSpPr>
            <a:spLocks noGrp="1"/>
          </p:cNvSpPr>
          <p:nvPr>
            <p:ph type="title"/>
          </p:nvPr>
        </p:nvSpPr>
        <p:spPr/>
        <p:txBody>
          <a:bodyPr/>
          <a:lstStyle/>
          <a:p>
            <a:r>
              <a:rPr lang="en-US" dirty="0" smtClean="0"/>
              <a:t>Connect </a:t>
            </a:r>
            <a:r>
              <a:rPr lang="en-US" sz="3200" dirty="0" smtClean="0"/>
              <a:t>Servo Motor and IR Proximity Sensor</a:t>
            </a:r>
            <a:endParaRPr lang="en-US" sz="3200" dirty="0"/>
          </a:p>
        </p:txBody>
      </p:sp>
      <p:sp>
        <p:nvSpPr>
          <p:cNvPr id="11" name="Rectangle 2"/>
          <p:cNvSpPr>
            <a:spLocks noChangeArrowheads="1"/>
          </p:cNvSpPr>
          <p:nvPr/>
        </p:nvSpPr>
        <p:spPr bwMode="auto">
          <a:xfrm>
            <a:off x="607482" y="1628967"/>
            <a:ext cx="11466032"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Servo Motor: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smtClean="0">
                <a:solidFill>
                  <a:srgbClr val="333333"/>
                </a:solidFill>
                <a:latin typeface="Intel Clear" panose="020B0604020203020204" pitchFamily="34" charset="0"/>
                <a:ea typeface="Intel Clear" panose="020B0604020203020204" pitchFamily="34" charset="0"/>
                <a:cs typeface="Intel Clear" panose="020B0604020203020204" pitchFamily="34" charset="0"/>
              </a:rPr>
              <a:t>IR Proximity Sensor:</a:t>
            </a: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78943719"/>
              </p:ext>
            </p:extLst>
          </p:nvPr>
        </p:nvGraphicFramePr>
        <p:xfrm>
          <a:off x="607482" y="2098589"/>
          <a:ext cx="6748462" cy="1653288"/>
        </p:xfrm>
        <a:graphic>
          <a:graphicData uri="http://schemas.openxmlformats.org/drawingml/2006/table">
            <a:tbl>
              <a:tblPr firstRow="1" firstCol="1" bandRow="1"/>
              <a:tblGrid>
                <a:gridCol w="2276475"/>
                <a:gridCol w="1955800"/>
                <a:gridCol w="2516187"/>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Servo Motor Cable</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6</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Control Line </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chemeClr val="accent5">
                        <a:lumMod val="40000"/>
                        <a:lumOff val="60000"/>
                      </a:schemeClr>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4A97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884223790"/>
              </p:ext>
            </p:extLst>
          </p:nvPr>
        </p:nvGraphicFramePr>
        <p:xfrm>
          <a:off x="607481" y="4430135"/>
          <a:ext cx="7153275" cy="1653288"/>
        </p:xfrm>
        <a:graphic>
          <a:graphicData uri="http://schemas.openxmlformats.org/drawingml/2006/table">
            <a:tbl>
              <a:tblPr firstRow="1" firstCol="1" bandRow="1"/>
              <a:tblGrid>
                <a:gridCol w="2276475"/>
                <a:gridCol w="2360613"/>
                <a:gridCol w="2516187"/>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JST Cable</a:t>
                      </a:r>
                      <a:r>
                        <a:rPr lang="en-US" sz="1600" b="1" baseline="0" dirty="0" smtClean="0">
                          <a:effectLst/>
                          <a:latin typeface="Intel Clear" panose="020B0604020203020204" pitchFamily="34" charset="0"/>
                          <a:ea typeface="Intel Clear" panose="020B0604020203020204" pitchFamily="34" charset="0"/>
                          <a:cs typeface="Intel Clear" panose="020B0604020203020204" pitchFamily="34" charset="0"/>
                        </a:rPr>
                        <a:t> from Sensor</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Analog 0</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 Line </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CC"/>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42</a:t>
            </a:fld>
            <a:endParaRPr lang="en-US" dirty="0">
              <a:solidFill>
                <a:prstClr val="white"/>
              </a:solidFill>
            </a:endParaRPr>
          </a:p>
        </p:txBody>
      </p:sp>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42</a:t>
            </a:r>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02626" y="990916"/>
            <a:ext cx="3738648" cy="3609729"/>
          </a:xfrm>
          <a:prstGeom prst="rect">
            <a:avLst/>
          </a:prstGeom>
        </p:spPr>
      </p:pic>
    </p:spTree>
    <p:extLst>
      <p:ext uri="{BB962C8B-B14F-4D97-AF65-F5344CB8AC3E}">
        <p14:creationId xmlns:p14="http://schemas.microsoft.com/office/powerpoint/2010/main" val="32547598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43</a:t>
            </a:fld>
            <a:endParaRPr lang="en-US" dirty="0">
              <a:solidFill>
                <a:prstClr val="white"/>
              </a:solidFill>
            </a:endParaRPr>
          </a:p>
        </p:txBody>
      </p:sp>
      <p:sp>
        <p:nvSpPr>
          <p:cNvPr id="5" name="Title 4"/>
          <p:cNvSpPr>
            <a:spLocks noGrp="1"/>
          </p:cNvSpPr>
          <p:nvPr>
            <p:ph type="title"/>
          </p:nvPr>
        </p:nvSpPr>
        <p:spPr/>
        <p:txBody>
          <a:bodyPr/>
          <a:lstStyle/>
          <a:p>
            <a:r>
              <a:rPr lang="en-US" dirty="0" smtClean="0"/>
              <a:t>Test Servo Motor and IR Proximity Sensor</a:t>
            </a:r>
            <a:endParaRPr lang="en-US" dirty="0"/>
          </a:p>
        </p:txBody>
      </p:sp>
      <p:sp>
        <p:nvSpPr>
          <p:cNvPr id="6" name="Content Placeholder 5"/>
          <p:cNvSpPr>
            <a:spLocks noGrp="1"/>
          </p:cNvSpPr>
          <p:nvPr>
            <p:ph sz="quarter" idx="13"/>
          </p:nvPr>
        </p:nvSpPr>
        <p:spPr/>
        <p:txBody>
          <a:bodyPr>
            <a:normAutofit fontScale="70000" lnSpcReduction="20000"/>
          </a:bodyPr>
          <a:lstStyle/>
          <a:p>
            <a:r>
              <a:rPr lang="en-US" dirty="0"/>
              <a:t>With Arduino 101 connected to the PC and the IDE open.</a:t>
            </a:r>
          </a:p>
          <a:p>
            <a:r>
              <a:rPr lang="fr-FR" b="1" dirty="0">
                <a:solidFill>
                  <a:srgbClr val="002060"/>
                </a:solidFill>
                <a:ea typeface="Segoe UI" pitchFamily="34" charset="0"/>
                <a:cs typeface="Segoe UI" pitchFamily="34" charset="0"/>
              </a:rPr>
              <a:t>Start Racer </a:t>
            </a:r>
            <a:r>
              <a:rPr lang="fr-FR" b="1" dirty="0" err="1" smtClean="0">
                <a:solidFill>
                  <a:srgbClr val="002060"/>
                </a:solidFill>
                <a:ea typeface="Segoe UI" pitchFamily="34" charset="0"/>
                <a:cs typeface="Segoe UI" pitchFamily="34" charset="0"/>
              </a:rPr>
              <a:t>Servo</a:t>
            </a:r>
            <a:r>
              <a:rPr lang="fr-FR" b="1" dirty="0" smtClean="0">
                <a:solidFill>
                  <a:srgbClr val="002060"/>
                </a:solidFill>
                <a:ea typeface="Segoe UI" pitchFamily="34" charset="0"/>
                <a:cs typeface="Segoe UI" pitchFamily="34" charset="0"/>
              </a:rPr>
              <a:t> and </a:t>
            </a:r>
            <a:r>
              <a:rPr lang="fr-FR" b="1" dirty="0" err="1" smtClean="0">
                <a:solidFill>
                  <a:srgbClr val="002060"/>
                </a:solidFill>
                <a:ea typeface="Segoe UI" pitchFamily="34" charset="0"/>
                <a:cs typeface="Segoe UI" pitchFamily="34" charset="0"/>
              </a:rPr>
              <a:t>Proximity</a:t>
            </a:r>
            <a:r>
              <a:rPr lang="fr-FR" b="1" dirty="0" smtClean="0">
                <a:solidFill>
                  <a:srgbClr val="002060"/>
                </a:solidFill>
                <a:ea typeface="Segoe UI" pitchFamily="34" charset="0"/>
                <a:cs typeface="Segoe UI" pitchFamily="34" charset="0"/>
              </a:rPr>
              <a:t> Test sketches</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testServo</a:t>
            </a:r>
            <a:endParaRPr lang="en-GB" b="1" dirty="0">
              <a:ea typeface="Segoe UI" panose="020B0502040204020203" pitchFamily="34" charset="0"/>
              <a:cs typeface="Segoe UI" panose="020B0502040204020203" pitchFamily="34" charset="0"/>
            </a:endParaRPr>
          </a:p>
          <a:p>
            <a:pPr lvl="2"/>
            <a:r>
              <a:rPr lang="en-GB" dirty="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p>
          <a:p>
            <a:pPr lvl="2"/>
            <a:r>
              <a:rPr lang="en-GB" dirty="0">
                <a:cs typeface="Segoe UI" panose="020B0502040204020203" pitchFamily="34" charset="0"/>
              </a:rPr>
              <a:t>**Tilt/tap the Racer to start the sketch</a:t>
            </a:r>
            <a:r>
              <a:rPr lang="en-GB" dirty="0" smtClean="0">
                <a:cs typeface="Segoe UI" panose="020B0502040204020203" pitchFamily="34" charset="0"/>
              </a:rPr>
              <a:t>**</a:t>
            </a:r>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Servo will </a:t>
            </a:r>
            <a:r>
              <a:rPr lang="en-GB" dirty="0">
                <a:ea typeface="Segoe UI" panose="020B0502040204020203" pitchFamily="34" charset="0"/>
                <a:cs typeface="Segoe UI" panose="020B0502040204020203" pitchFamily="34" charset="0"/>
              </a:rPr>
              <a:t>run a test pattern</a:t>
            </a:r>
          </a:p>
          <a:p>
            <a:r>
              <a:rPr lang="en-GB" dirty="0">
                <a:ea typeface="Segoe UI" panose="020B0502040204020203" pitchFamily="34" charset="0"/>
                <a:cs typeface="Segoe UI" panose="020B0502040204020203" pitchFamily="34" charset="0"/>
              </a:rPr>
              <a:t>	</a:t>
            </a:r>
            <a:r>
              <a:rPr lang="en-GB" dirty="0" smtClean="0">
                <a:ea typeface="Segoe UI" panose="020B0502040204020203" pitchFamily="34" charset="0"/>
                <a:cs typeface="Segoe UI" panose="020B0502040204020203" pitchFamily="34" charset="0"/>
              </a:rPr>
              <a:t>With the Proximity Sensor installed on the servo motor you will see the sensor sweep left and right.</a:t>
            </a:r>
            <a:endParaRPr lang="en-GB" dirty="0">
              <a:cs typeface="Segoe UI" panose="020B0502040204020203" pitchFamily="34" charset="0"/>
            </a:endParaRP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testProximity</a:t>
            </a:r>
            <a:endParaRPr lang="en-GB" b="1" dirty="0">
              <a:ea typeface="Segoe UI" panose="020B0502040204020203" pitchFamily="34" charset="0"/>
              <a:cs typeface="Segoe UI" panose="020B0502040204020203" pitchFamily="34" charset="0"/>
            </a:endParaRPr>
          </a:p>
          <a:p>
            <a:pPr lvl="2"/>
            <a:r>
              <a:rPr lang="en-GB" dirty="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p>
          <a:p>
            <a:pPr lvl="2"/>
            <a:r>
              <a:rPr lang="en-GB" dirty="0">
                <a:cs typeface="Segoe UI" panose="020B0502040204020203" pitchFamily="34" charset="0"/>
              </a:rPr>
              <a:t>**Tilt/tap the Racer to start the sketch</a:t>
            </a:r>
            <a:r>
              <a:rPr lang="en-GB" dirty="0" smtClean="0">
                <a:cs typeface="Segoe UI" panose="020B0502040204020203" pitchFamily="34" charset="0"/>
              </a:rPr>
              <a:t>**</a:t>
            </a:r>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IR Proximity Sensor will </a:t>
            </a:r>
            <a:r>
              <a:rPr lang="en-GB" dirty="0">
                <a:ea typeface="Segoe UI" panose="020B0502040204020203" pitchFamily="34" charset="0"/>
                <a:cs typeface="Segoe UI" panose="020B0502040204020203" pitchFamily="34" charset="0"/>
              </a:rPr>
              <a:t>run a test pattern</a:t>
            </a:r>
          </a:p>
          <a:p>
            <a:r>
              <a:rPr lang="en-GB" dirty="0">
                <a:ea typeface="Segoe UI" panose="020B0502040204020203" pitchFamily="34" charset="0"/>
                <a:cs typeface="Segoe UI" panose="020B0502040204020203" pitchFamily="34" charset="0"/>
              </a:rPr>
              <a:t>	</a:t>
            </a:r>
            <a:r>
              <a:rPr lang="en-GB" dirty="0" smtClean="0">
                <a:ea typeface="Segoe UI" panose="020B0502040204020203" pitchFamily="34" charset="0"/>
                <a:cs typeface="Segoe UI" panose="020B0502040204020203" pitchFamily="34" charset="0"/>
              </a:rPr>
              <a:t>The Proximity Sensor will report to the IDE Serial Monitor the distance to an object.</a:t>
            </a:r>
            <a:endParaRPr lang="en-GB" dirty="0">
              <a:cs typeface="Segoe UI" panose="020B0502040204020203" pitchFamily="34" charset="0"/>
            </a:endParaRPr>
          </a:p>
          <a:p>
            <a:endParaRPr lang="en-US" dirty="0"/>
          </a:p>
        </p:txBody>
      </p:sp>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43</a:t>
            </a:r>
            <a:endParaRPr lang="en-US" dirty="0"/>
          </a:p>
        </p:txBody>
      </p:sp>
    </p:spTree>
    <p:extLst>
      <p:ext uri="{BB962C8B-B14F-4D97-AF65-F5344CB8AC3E}">
        <p14:creationId xmlns:p14="http://schemas.microsoft.com/office/powerpoint/2010/main" val="6951138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Road Rally</a:t>
            </a:r>
            <a:r>
              <a:rPr lang="en-US" dirty="0" smtClean="0"/>
              <a:t/>
            </a:r>
            <a:br>
              <a:rPr lang="en-US" dirty="0" smtClean="0"/>
            </a:br>
            <a:r>
              <a:rPr lang="en-US" dirty="0"/>
              <a:t>	</a:t>
            </a:r>
            <a:r>
              <a:rPr lang="en-US" dirty="0" smtClean="0"/>
              <a:t>Advance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AdvancedCar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pPr marL="457189" lvl="2" indent="0">
              <a:buNone/>
            </a:pPr>
            <a:r>
              <a:rPr lang="en-GB" dirty="0">
                <a:cs typeface="Segoe UI" panose="020B0502040204020203" pitchFamily="34" charset="0"/>
              </a:rPr>
              <a:t>**Tilt/tap the Racer </a:t>
            </a:r>
            <a:r>
              <a:rPr lang="en-GB" dirty="0" smtClean="0">
                <a:cs typeface="Segoe UI" panose="020B0502040204020203" pitchFamily="34" charset="0"/>
              </a:rPr>
              <a:t>at the Race Track Start line to </a:t>
            </a:r>
            <a:r>
              <a:rPr lang="en-GB" dirty="0">
                <a:cs typeface="Segoe UI" panose="020B0502040204020203" pitchFamily="34" charset="0"/>
              </a:rPr>
              <a:t>start the sketch**</a:t>
            </a:r>
            <a:endParaRPr lang="en-GB" dirty="0">
              <a:ea typeface="Segoe UI" panose="020B0502040204020203" pitchFamily="34" charset="0"/>
              <a:cs typeface="Segoe UI" panose="020B0502040204020203" pitchFamily="34" charset="0"/>
            </a:endParaRPr>
          </a:p>
          <a:p>
            <a:pPr marL="457189" lvl="2" indent="0">
              <a:buNone/>
            </a:pPr>
            <a:endParaRPr lang="en-GB" dirty="0" smtClean="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44</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44</a:t>
            </a:r>
            <a:endParaRPr lang="en-US" dirty="0"/>
          </a:p>
        </p:txBody>
      </p:sp>
    </p:spTree>
    <p:extLst>
      <p:ext uri="{BB962C8B-B14F-4D97-AF65-F5344CB8AC3E}">
        <p14:creationId xmlns:p14="http://schemas.microsoft.com/office/powerpoint/2010/main" val="13311167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and Connected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9497114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make our Racer an Internet of Things device</a:t>
            </a:r>
            <a:endParaRPr lang="en-US" dirty="0"/>
          </a:p>
        </p:txBody>
      </p:sp>
      <p:sp>
        <p:nvSpPr>
          <p:cNvPr id="3" name="Content Placeholder 2"/>
          <p:cNvSpPr>
            <a:spLocks noGrp="1"/>
          </p:cNvSpPr>
          <p:nvPr>
            <p:ph sz="quarter" idx="13"/>
          </p:nvPr>
        </p:nvSpPr>
        <p:spPr>
          <a:xfrm>
            <a:off x="607483" y="1570036"/>
            <a:ext cx="11313583" cy="5059364"/>
          </a:xfrm>
        </p:spPr>
        <p:txBody>
          <a:bodyPr>
            <a:normAutofit/>
          </a:bodyPr>
          <a:lstStyle/>
          <a:p>
            <a:r>
              <a:rPr lang="en-US" dirty="0" smtClean="0"/>
              <a:t>The Arduino 101 has integrated Bluetooth capabilities! </a:t>
            </a:r>
          </a:p>
          <a:p>
            <a:pPr lvl="2"/>
            <a:r>
              <a:rPr lang="en-US" dirty="0" smtClean="0"/>
              <a:t>You will need a device with Bluetooth capabilities as well to connect to the car.  Such as a Smart Phone or PC or Tablet.</a:t>
            </a:r>
          </a:p>
          <a:p>
            <a:r>
              <a:rPr lang="en-US" dirty="0" smtClean="0"/>
              <a:t>How to connect (Android):</a:t>
            </a:r>
          </a:p>
          <a:p>
            <a:pPr marL="342900" lvl="0" indent="-342900">
              <a:buFont typeface="Arial" panose="020B0604020202020204" pitchFamily="34" charset="0"/>
              <a:buChar char="•"/>
            </a:pPr>
            <a:r>
              <a:rPr lang="en-US" dirty="0"/>
              <a:t>Download </a:t>
            </a:r>
            <a:r>
              <a:rPr lang="en-US" dirty="0" smtClean="0"/>
              <a:t>and install the </a:t>
            </a:r>
            <a:r>
              <a:rPr lang="en-US" dirty="0"/>
              <a:t>Nordic Master Controller app </a:t>
            </a:r>
            <a:r>
              <a:rPr lang="en-US" dirty="0" smtClean="0"/>
              <a:t>from Google </a:t>
            </a:r>
            <a:r>
              <a:rPr lang="en-US" dirty="0" err="1" smtClean="0"/>
              <a:t>PlayStore</a:t>
            </a:r>
            <a:r>
              <a:rPr lang="en-US" dirty="0" smtClean="0"/>
              <a:t> </a:t>
            </a:r>
            <a:r>
              <a:rPr lang="en-US" sz="2100" u="sng" dirty="0" smtClean="0"/>
              <a:t>https</a:t>
            </a:r>
            <a:r>
              <a:rPr lang="en-US" sz="2100" u="sng" dirty="0"/>
              <a:t>://</a:t>
            </a:r>
            <a:r>
              <a:rPr lang="en-US" sz="2100" u="sng" dirty="0" smtClean="0"/>
              <a:t>play.google.com/store/apps/details?id=no.nordicsemi.android.mcp&amp;hl=en</a:t>
            </a:r>
            <a:endParaRPr lang="en-US" dirty="0"/>
          </a:p>
          <a:p>
            <a:pPr marL="643459" lvl="1" indent="-342900">
              <a:buFont typeface="Arial" panose="020B0604020202020204" pitchFamily="34" charset="0"/>
              <a:buChar char="•"/>
            </a:pPr>
            <a:r>
              <a:rPr lang="en-US" b="1" dirty="0" smtClean="0"/>
              <a:t>                  </a:t>
            </a:r>
            <a:r>
              <a:rPr lang="en-US" b="1" dirty="0" err="1" smtClean="0"/>
              <a:t>nRF</a:t>
            </a:r>
            <a:r>
              <a:rPr lang="en-US" b="1" dirty="0" smtClean="0"/>
              <a:t> </a:t>
            </a:r>
            <a:r>
              <a:rPr lang="en-US" b="1" dirty="0"/>
              <a:t>Master Control Panel (BLE</a:t>
            </a:r>
            <a:r>
              <a:rPr lang="en-US" b="1" dirty="0" smtClean="0"/>
              <a:t>)</a:t>
            </a:r>
            <a:endParaRPr lang="en-US" dirty="0" smtClean="0"/>
          </a:p>
          <a:p>
            <a:pPr marL="643459" lvl="1" indent="-342900">
              <a:buFont typeface="Arial" panose="020B0604020202020204" pitchFamily="34" charset="0"/>
              <a:buChar char="•"/>
            </a:pPr>
            <a:endParaRPr lang="en-US" dirty="0" smtClean="0"/>
          </a:p>
          <a:p>
            <a:pPr marL="643459" lvl="1" indent="-342900">
              <a:buFont typeface="Arial" panose="020B0604020202020204" pitchFamily="34" charset="0"/>
              <a:buChar char="•"/>
            </a:pPr>
            <a:endParaRPr lang="en-US" dirty="0" smtClean="0"/>
          </a:p>
          <a:p>
            <a:pPr marL="643459" lvl="1" indent="-342900">
              <a:buFont typeface="Arial" panose="020B0604020202020204" pitchFamily="34" charset="0"/>
              <a:buChar char="•"/>
            </a:pPr>
            <a:r>
              <a:rPr lang="en-US" dirty="0" smtClean="0"/>
              <a:t>For </a:t>
            </a:r>
            <a:r>
              <a:rPr lang="en-US" dirty="0"/>
              <a:t>iOS there is the </a:t>
            </a:r>
            <a:r>
              <a:rPr lang="en-US" dirty="0" err="1"/>
              <a:t>LightBlue</a:t>
            </a:r>
            <a:r>
              <a:rPr lang="en-US" dirty="0"/>
              <a:t> app as </a:t>
            </a:r>
            <a:r>
              <a:rPr lang="en-US" dirty="0" smtClean="0"/>
              <a:t>well</a:t>
            </a:r>
          </a:p>
        </p:txBody>
      </p:sp>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46</a:t>
            </a:fld>
            <a:endParaRPr lang="en-US" dirty="0">
              <a:solidFill>
                <a:prstClr val="white"/>
              </a:solidFill>
            </a:endParaRPr>
          </a:p>
        </p:txBody>
      </p:sp>
      <p:pic>
        <p:nvPicPr>
          <p:cNvPr id="11266" name="Picture 2" descr="https://userscontent2.emaze.com/images/77b359ad-ffd0-4aad-b0bb-339a4d2fad46/29bafeab-fb1d-4c98-96cc-9cbe1a9c8a18.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929991" y="1015881"/>
            <a:ext cx="2088745" cy="110831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46</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2114" y="4426351"/>
            <a:ext cx="1376589" cy="1382548"/>
          </a:xfrm>
          <a:prstGeom prst="rect">
            <a:avLst/>
          </a:prstGeom>
        </p:spPr>
      </p:pic>
    </p:spTree>
    <p:extLst>
      <p:ext uri="{BB962C8B-B14F-4D97-AF65-F5344CB8AC3E}">
        <p14:creationId xmlns:p14="http://schemas.microsoft.com/office/powerpoint/2010/main" val="34330068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47</a:t>
            </a:fld>
            <a:endParaRPr lang="en-US" dirty="0"/>
          </a:p>
        </p:txBody>
      </p:sp>
      <p:sp>
        <p:nvSpPr>
          <p:cNvPr id="3" name="Title 2"/>
          <p:cNvSpPr>
            <a:spLocks noGrp="1"/>
          </p:cNvSpPr>
          <p:nvPr>
            <p:ph type="title"/>
          </p:nvPr>
        </p:nvSpPr>
        <p:spPr/>
        <p:txBody>
          <a:bodyPr/>
          <a:lstStyle/>
          <a:p>
            <a:r>
              <a:rPr lang="en-US" dirty="0" smtClean="0"/>
              <a:t>Test Intel Curie BLE</a:t>
            </a:r>
            <a:endParaRPr lang="en-US" dirty="0"/>
          </a:p>
        </p:txBody>
      </p:sp>
      <p:sp>
        <p:nvSpPr>
          <p:cNvPr id="4" name="Content Placeholder 3"/>
          <p:cNvSpPr>
            <a:spLocks noGrp="1"/>
          </p:cNvSpPr>
          <p:nvPr>
            <p:ph sz="quarter" idx="13"/>
          </p:nvPr>
        </p:nvSpPr>
        <p:spPr/>
        <p:txBody>
          <a:bodyPr/>
          <a:lstStyle/>
          <a:p>
            <a:r>
              <a:rPr lang="en-US" dirty="0"/>
              <a:t>With Arduino 101 connected to the PC and the IDE open.</a:t>
            </a:r>
          </a:p>
          <a:p>
            <a:r>
              <a:rPr lang="fr-FR" b="1" dirty="0" err="1">
                <a:solidFill>
                  <a:srgbClr val="002060"/>
                </a:solidFill>
                <a:ea typeface="Segoe UI" pitchFamily="34" charset="0"/>
                <a:cs typeface="Segoe UI" pitchFamily="34" charset="0"/>
              </a:rPr>
              <a:t>It’s</a:t>
            </a:r>
            <a:r>
              <a:rPr lang="fr-FR" b="1" dirty="0">
                <a:solidFill>
                  <a:srgbClr val="002060"/>
                </a:solidFill>
                <a:ea typeface="Segoe UI" pitchFamily="34" charset="0"/>
                <a:cs typeface="Segoe UI" pitchFamily="34" charset="0"/>
              </a:rPr>
              <a:t> time to control </a:t>
            </a:r>
            <a:r>
              <a:rPr lang="fr-FR" b="1" dirty="0" err="1">
                <a:solidFill>
                  <a:srgbClr val="002060"/>
                </a:solidFill>
                <a:ea typeface="Segoe UI" pitchFamily="34" charset="0"/>
                <a:cs typeface="Segoe UI" pitchFamily="34" charset="0"/>
              </a:rPr>
              <a:t>our</a:t>
            </a:r>
            <a:r>
              <a:rPr lang="fr-FR" b="1" dirty="0">
                <a:solidFill>
                  <a:srgbClr val="002060"/>
                </a:solidFill>
                <a:ea typeface="Segoe UI" pitchFamily="34" charset="0"/>
                <a:cs typeface="Segoe UI" pitchFamily="34" charset="0"/>
              </a:rPr>
              <a:t> Racer!!!</a:t>
            </a: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a:ea typeface="Segoe UI" panose="020B0502040204020203" pitchFamily="34" charset="0"/>
                <a:cs typeface="Segoe UI" panose="020B0502040204020203" pitchFamily="34" charset="0"/>
              </a:rPr>
              <a:t>testCarBLEControl</a:t>
            </a:r>
            <a:endParaRPr lang="en-US" dirty="0"/>
          </a:p>
          <a:p>
            <a:pPr lvl="2"/>
            <a:r>
              <a:rPr lang="en-GB" dirty="0" smtClean="0">
                <a:ea typeface="Segoe UI" panose="020B0502040204020203" pitchFamily="34" charset="0"/>
                <a:cs typeface="Segoe UI" panose="020B0502040204020203" pitchFamily="34" charset="0"/>
              </a:rPr>
              <a:t>Upload </a:t>
            </a:r>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Sketch</a:t>
            </a:r>
          </a:p>
          <a:p>
            <a:pPr lvl="2"/>
            <a:r>
              <a:rPr lang="en-US" dirty="0" smtClean="0"/>
              <a:t>Open the IDE Serial monitor</a:t>
            </a:r>
          </a:p>
          <a:p>
            <a:pPr marL="0" lvl="1" indent="0">
              <a:buNone/>
            </a:pPr>
            <a:endParaRPr lang="en-US" dirty="0" smtClean="0"/>
          </a:p>
          <a:p>
            <a:pPr marL="0" lvl="1" indent="0">
              <a:buNone/>
            </a:pPr>
            <a:r>
              <a:rPr lang="en-GB" dirty="0">
                <a:cs typeface="Segoe UI" panose="020B0502040204020203" pitchFamily="34" charset="0"/>
              </a:rPr>
              <a:t>**Tilt/tap the Racer </a:t>
            </a:r>
            <a:r>
              <a:rPr lang="en-GB" dirty="0" smtClean="0">
                <a:cs typeface="Segoe UI" panose="020B0502040204020203" pitchFamily="34" charset="0"/>
              </a:rPr>
              <a:t>to </a:t>
            </a:r>
            <a:r>
              <a:rPr lang="en-GB" dirty="0">
                <a:cs typeface="Segoe UI" panose="020B0502040204020203" pitchFamily="34" charset="0"/>
              </a:rPr>
              <a:t>start the sketch</a:t>
            </a:r>
            <a:r>
              <a:rPr lang="en-GB" dirty="0" smtClean="0">
                <a:cs typeface="Segoe UI" panose="020B0502040204020203" pitchFamily="34" charset="0"/>
              </a:rPr>
              <a:t>**</a:t>
            </a:r>
            <a:endParaRPr lang="en-US" dirty="0" smtClean="0"/>
          </a:p>
          <a:p>
            <a:pPr marL="0" lvl="1" indent="0">
              <a:buNone/>
            </a:pPr>
            <a:r>
              <a:rPr lang="en-US" dirty="0" smtClean="0"/>
              <a:t>Open </a:t>
            </a:r>
            <a:r>
              <a:rPr lang="en-US" dirty="0"/>
              <a:t>the </a:t>
            </a:r>
            <a:r>
              <a:rPr lang="en-US" dirty="0" err="1" smtClean="0"/>
              <a:t>nRF</a:t>
            </a:r>
            <a:r>
              <a:rPr lang="en-US" dirty="0" smtClean="0"/>
              <a:t> Master Control Panel app </a:t>
            </a:r>
            <a:br>
              <a:rPr lang="en-US" dirty="0" smtClean="0"/>
            </a:br>
            <a:r>
              <a:rPr lang="en-US" dirty="0" smtClean="0"/>
              <a:t>on </a:t>
            </a:r>
            <a:r>
              <a:rPr lang="en-US" dirty="0"/>
              <a:t>your smart device and scan for </a:t>
            </a:r>
            <a:r>
              <a:rPr lang="en-US" dirty="0" err="1"/>
              <a:t>bluetooth</a:t>
            </a:r>
            <a:r>
              <a:rPr lang="en-US" dirty="0"/>
              <a:t> devices.</a:t>
            </a:r>
          </a:p>
          <a:p>
            <a:pPr lvl="2"/>
            <a:r>
              <a:rPr lang="en-US" dirty="0"/>
              <a:t>Connect to </a:t>
            </a:r>
            <a:r>
              <a:rPr lang="en-US" dirty="0" err="1" smtClean="0"/>
              <a:t>fnfCar</a:t>
            </a:r>
            <a:endParaRPr lang="en-US" dirty="0"/>
          </a:p>
        </p:txBody>
      </p:sp>
      <p:pic>
        <p:nvPicPr>
          <p:cNvPr id="6" name="Picture 5"/>
          <p:cNvPicPr/>
          <p:nvPr/>
        </p:nvPicPr>
        <p:blipFill rotWithShape="1">
          <a:blip r:embed="rId2" cstate="print">
            <a:extLst>
              <a:ext uri="{28A0092B-C50C-407E-A947-70E740481C1C}">
                <a14:useLocalDpi xmlns:a14="http://schemas.microsoft.com/office/drawing/2010/main"/>
              </a:ext>
            </a:extLst>
          </a:blip>
          <a:srcRect/>
          <a:stretch/>
        </p:blipFill>
        <p:spPr>
          <a:xfrm>
            <a:off x="8099742" y="5362576"/>
            <a:ext cx="2139315" cy="1401199"/>
          </a:xfrm>
          <a:prstGeom prst="rect">
            <a:avLst/>
          </a:prstGeom>
        </p:spPr>
      </p:pic>
      <p:pic>
        <p:nvPicPr>
          <p:cNvPr id="7" name="Picture 6"/>
          <p:cNvPicPr>
            <a:picLocks noChangeAspect="1"/>
          </p:cNvPicPr>
          <p:nvPr/>
        </p:nvPicPr>
        <p:blipFill>
          <a:blip r:embed="rId3"/>
          <a:stretch>
            <a:fillRect/>
          </a:stretch>
        </p:blipFill>
        <p:spPr>
          <a:xfrm>
            <a:off x="1544108" y="4174595"/>
            <a:ext cx="3752850" cy="676275"/>
          </a:xfrm>
          <a:prstGeom prst="rect">
            <a:avLst/>
          </a:prstGeom>
        </p:spPr>
      </p:pic>
      <p:sp>
        <p:nvSpPr>
          <p:cNvPr id="8" name="Oval 7"/>
          <p:cNvSpPr/>
          <p:nvPr/>
        </p:nvSpPr>
        <p:spPr>
          <a:xfrm>
            <a:off x="4775199" y="4445000"/>
            <a:ext cx="423333" cy="326002"/>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40509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48</a:t>
            </a:fld>
            <a:endParaRPr lang="en-US" dirty="0"/>
          </a:p>
        </p:txBody>
      </p:sp>
      <p:sp>
        <p:nvSpPr>
          <p:cNvPr id="3" name="Title 2"/>
          <p:cNvSpPr>
            <a:spLocks noGrp="1"/>
          </p:cNvSpPr>
          <p:nvPr>
            <p:ph type="title"/>
          </p:nvPr>
        </p:nvSpPr>
        <p:spPr/>
        <p:txBody>
          <a:bodyPr/>
          <a:lstStyle/>
          <a:p>
            <a:r>
              <a:rPr lang="en-US" dirty="0" smtClean="0"/>
              <a:t>Setting Up the Android App</a:t>
            </a:r>
            <a:endParaRPr lang="en-US" dirty="0"/>
          </a:p>
        </p:txBody>
      </p:sp>
      <p:sp>
        <p:nvSpPr>
          <p:cNvPr id="4" name="Content Placeholder 3"/>
          <p:cNvSpPr>
            <a:spLocks noGrp="1"/>
          </p:cNvSpPr>
          <p:nvPr>
            <p:ph sz="quarter" idx="13"/>
          </p:nvPr>
        </p:nvSpPr>
        <p:spPr>
          <a:xfrm>
            <a:off x="607484" y="1604434"/>
            <a:ext cx="8765116" cy="4567767"/>
          </a:xfrm>
        </p:spPr>
        <p:txBody>
          <a:bodyPr/>
          <a:lstStyle/>
          <a:p>
            <a:pPr lvl="1"/>
            <a:r>
              <a:rPr lang="en-US" dirty="0"/>
              <a:t>Once connected you will see</a:t>
            </a:r>
          </a:p>
          <a:p>
            <a:pPr lvl="2"/>
            <a:r>
              <a:rPr lang="en-US" dirty="0"/>
              <a:t>Generic Access</a:t>
            </a:r>
          </a:p>
          <a:p>
            <a:pPr lvl="2"/>
            <a:r>
              <a:rPr lang="en-US" dirty="0"/>
              <a:t>Generic </a:t>
            </a:r>
            <a:r>
              <a:rPr lang="en-US" dirty="0" smtClean="0"/>
              <a:t>Attribute </a:t>
            </a:r>
            <a:endParaRPr lang="en-US" dirty="0"/>
          </a:p>
          <a:p>
            <a:pPr lvl="2"/>
            <a:r>
              <a:rPr lang="en-US" dirty="0"/>
              <a:t>Control</a:t>
            </a:r>
          </a:p>
          <a:p>
            <a:pPr lvl="3"/>
            <a:r>
              <a:rPr lang="en-US" dirty="0"/>
              <a:t>Select Control to show the </a:t>
            </a:r>
            <a:r>
              <a:rPr lang="en-US" b="1" dirty="0"/>
              <a:t>Digital</a:t>
            </a:r>
            <a:r>
              <a:rPr lang="en-US" dirty="0"/>
              <a:t> Characteristic</a:t>
            </a:r>
          </a:p>
          <a:p>
            <a:pPr lvl="3"/>
            <a:r>
              <a:rPr lang="en-US" dirty="0"/>
              <a:t>Click the up arrow to write to this characteristic. </a:t>
            </a:r>
            <a:endParaRPr lang="en-US" dirty="0" smtClean="0"/>
          </a:p>
          <a:p>
            <a:pPr lvl="3"/>
            <a:endParaRPr lang="en-US" dirty="0" smtClean="0"/>
          </a:p>
          <a:p>
            <a:pPr lvl="3"/>
            <a:r>
              <a:rPr lang="en-US" dirty="0" smtClean="0"/>
              <a:t>We </a:t>
            </a:r>
            <a:r>
              <a:rPr lang="en-US" dirty="0"/>
              <a:t>will be writing a byte value. </a:t>
            </a:r>
            <a:r>
              <a:rPr lang="en-US" dirty="0" smtClean="0"/>
              <a:t>The default is BYTE. </a:t>
            </a:r>
            <a:r>
              <a:rPr lang="en-US" dirty="0"/>
              <a:t>You can also save the following values. If you choose </a:t>
            </a:r>
            <a:r>
              <a:rPr lang="en-US" dirty="0" smtClean="0"/>
              <a:t>BYTE </a:t>
            </a:r>
            <a:r>
              <a:rPr lang="en-US" dirty="0"/>
              <a:t>you do not have to write 0x so 0x40 is written as 40. </a:t>
            </a:r>
            <a:endParaRPr lang="en-GB" dirty="0">
              <a:ea typeface="Segoe UI" panose="020B0502040204020203" pitchFamily="34" charset="0"/>
              <a:cs typeface="Segoe UI" panose="020B0502040204020203" pitchFamily="34" charset="0"/>
            </a:endParaRPr>
          </a:p>
          <a:p>
            <a:endParaRPr lang="en-US" dirty="0"/>
          </a:p>
        </p:txBody>
      </p:sp>
      <p:pic>
        <p:nvPicPr>
          <p:cNvPr id="6" name="Picture 5"/>
          <p:cNvPicPr/>
          <p:nvPr/>
        </p:nvPicPr>
        <p:blipFill rotWithShape="1">
          <a:blip r:embed="rId2" cstate="print">
            <a:extLst>
              <a:ext uri="{28A0092B-C50C-407E-A947-70E740481C1C}">
                <a14:useLocalDpi xmlns:a14="http://schemas.microsoft.com/office/drawing/2010/main"/>
              </a:ext>
            </a:extLst>
          </a:blip>
          <a:srcRect/>
          <a:stretch/>
        </p:blipFill>
        <p:spPr>
          <a:xfrm>
            <a:off x="9626600" y="4497652"/>
            <a:ext cx="1953684" cy="1843583"/>
          </a:xfrm>
          <a:prstGeom prst="rect">
            <a:avLst/>
          </a:prstGeom>
        </p:spPr>
      </p:pic>
      <p:pic>
        <p:nvPicPr>
          <p:cNvPr id="7" name="Picture 6"/>
          <p:cNvPicPr/>
          <p:nvPr/>
        </p:nvPicPr>
        <p:blipFill rotWithShape="1">
          <a:blip r:embed="rId3" cstate="print">
            <a:extLst>
              <a:ext uri="{28A0092B-C50C-407E-A947-70E740481C1C}">
                <a14:useLocalDpi xmlns:a14="http://schemas.microsoft.com/office/drawing/2010/main"/>
              </a:ext>
            </a:extLst>
          </a:blip>
          <a:srcRect/>
          <a:stretch/>
        </p:blipFill>
        <p:spPr>
          <a:xfrm>
            <a:off x="9440969" y="1570037"/>
            <a:ext cx="2139315" cy="2870200"/>
          </a:xfrm>
          <a:prstGeom prst="rect">
            <a:avLst/>
          </a:prstGeom>
        </p:spPr>
      </p:pic>
    </p:spTree>
    <p:extLst>
      <p:ext uri="{BB962C8B-B14F-4D97-AF65-F5344CB8AC3E}">
        <p14:creationId xmlns:p14="http://schemas.microsoft.com/office/powerpoint/2010/main" val="35660316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49</a:t>
            </a:fld>
            <a:endParaRPr lang="en-US" dirty="0"/>
          </a:p>
        </p:txBody>
      </p:sp>
      <p:sp>
        <p:nvSpPr>
          <p:cNvPr id="3" name="Title 2"/>
          <p:cNvSpPr>
            <a:spLocks noGrp="1"/>
          </p:cNvSpPr>
          <p:nvPr>
            <p:ph type="title"/>
          </p:nvPr>
        </p:nvSpPr>
        <p:spPr/>
        <p:txBody>
          <a:bodyPr/>
          <a:lstStyle/>
          <a:p>
            <a:r>
              <a:rPr lang="en-US" dirty="0" smtClean="0"/>
              <a:t>Controlling the Racer </a:t>
            </a:r>
            <a:br>
              <a:rPr lang="en-US" dirty="0" smtClean="0"/>
            </a:br>
            <a:r>
              <a:rPr lang="en-US" dirty="0" smtClean="0"/>
              <a:t>  from a connected Bluetooth device</a:t>
            </a:r>
            <a:endParaRPr lang="en-US" dirty="0"/>
          </a:p>
        </p:txBody>
      </p:sp>
      <p:sp>
        <p:nvSpPr>
          <p:cNvPr id="4" name="Content Placeholder 3"/>
          <p:cNvSpPr>
            <a:spLocks noGrp="1"/>
          </p:cNvSpPr>
          <p:nvPr>
            <p:ph sz="quarter" idx="13"/>
          </p:nvPr>
        </p:nvSpPr>
        <p:spPr>
          <a:xfrm>
            <a:off x="607484" y="1604434"/>
            <a:ext cx="10970683" cy="4794216"/>
          </a:xfrm>
        </p:spPr>
        <p:txBody>
          <a:bodyPr>
            <a:normAutofit fontScale="70000" lnSpcReduction="20000"/>
          </a:bodyPr>
          <a:lstStyle/>
          <a:p>
            <a:pPr lvl="0"/>
            <a:r>
              <a:rPr lang="en-US" dirty="0"/>
              <a:t>These are the different codes for the command. </a:t>
            </a:r>
            <a:r>
              <a:rPr lang="en-US" dirty="0" smtClean="0"/>
              <a:t> It </a:t>
            </a:r>
            <a:r>
              <a:rPr lang="en-US" dirty="0"/>
              <a:t>is also documented as a comment in the sketch.</a:t>
            </a:r>
            <a:br>
              <a:rPr lang="en-US" dirty="0"/>
            </a:br>
            <a:endParaRPr lang="en-US" dirty="0" smtClean="0"/>
          </a:p>
          <a:p>
            <a:pPr lvl="0"/>
            <a:r>
              <a:rPr lang="en-US" dirty="0" smtClean="0"/>
              <a:t>***** </a:t>
            </a:r>
            <a:r>
              <a:rPr lang="en-US" dirty="0"/>
              <a:t>Command Codes </a:t>
            </a:r>
            <a:r>
              <a:rPr lang="en-US" dirty="0" smtClean="0"/>
              <a:t>*****</a:t>
            </a:r>
            <a:br>
              <a:rPr lang="en-US" dirty="0" smtClean="0"/>
            </a:br>
            <a:r>
              <a:rPr lang="en-US" dirty="0" smtClean="0"/>
              <a:t>Write </a:t>
            </a:r>
            <a:r>
              <a:rPr lang="en-US" dirty="0"/>
              <a:t>to the Control </a:t>
            </a:r>
            <a:r>
              <a:rPr lang="en-US" dirty="0" smtClean="0"/>
              <a:t>Characteristic </a:t>
            </a:r>
            <a:r>
              <a:rPr lang="en-US" dirty="0"/>
              <a:t>on the Digital </a:t>
            </a:r>
            <a:r>
              <a:rPr lang="en-US" dirty="0" smtClean="0"/>
              <a:t>Value</a:t>
            </a:r>
            <a:br>
              <a:rPr lang="en-US" dirty="0" smtClean="0"/>
            </a:br>
            <a:r>
              <a:rPr lang="en-US" dirty="0" smtClean="0"/>
              <a:t>      0x 40 </a:t>
            </a:r>
            <a:r>
              <a:rPr lang="en-US" dirty="0"/>
              <a:t>= Turn Motor Forward for 1 </a:t>
            </a:r>
            <a:r>
              <a:rPr lang="en-US" dirty="0" smtClean="0"/>
              <a:t>second</a:t>
            </a:r>
            <a:br>
              <a:rPr lang="en-US" dirty="0" smtClean="0"/>
            </a:br>
            <a:r>
              <a:rPr lang="en-US" dirty="0" smtClean="0"/>
              <a:t>      0x 3F  </a:t>
            </a:r>
            <a:r>
              <a:rPr lang="en-US" dirty="0"/>
              <a:t>= Turn </a:t>
            </a:r>
            <a:r>
              <a:rPr lang="en-US" dirty="0" smtClean="0"/>
              <a:t>Motor</a:t>
            </a:r>
            <a:br>
              <a:rPr lang="en-US" dirty="0" smtClean="0"/>
            </a:br>
            <a:r>
              <a:rPr lang="en-US" dirty="0" smtClean="0"/>
              <a:t>      0x 11 </a:t>
            </a:r>
            <a:r>
              <a:rPr lang="en-US" dirty="0"/>
              <a:t>= Stop </a:t>
            </a:r>
            <a:r>
              <a:rPr lang="en-US" dirty="0" smtClean="0"/>
              <a:t>Motor</a:t>
            </a:r>
            <a:br>
              <a:rPr lang="en-US" dirty="0" smtClean="0"/>
            </a:br>
            <a:r>
              <a:rPr lang="en-US" dirty="0" smtClean="0"/>
              <a:t>      0x 4F </a:t>
            </a:r>
            <a:r>
              <a:rPr lang="en-US" dirty="0"/>
              <a:t>= Turn Motor </a:t>
            </a:r>
            <a:r>
              <a:rPr lang="en-US" dirty="0" smtClean="0"/>
              <a:t>longer</a:t>
            </a:r>
            <a:br>
              <a:rPr lang="en-US" dirty="0" smtClean="0"/>
            </a:br>
            <a:r>
              <a:rPr lang="en-US" dirty="0" smtClean="0"/>
              <a:t>      0x 3F </a:t>
            </a:r>
            <a:r>
              <a:rPr lang="en-US" dirty="0"/>
              <a:t>= Turn Car </a:t>
            </a:r>
            <a:r>
              <a:rPr lang="en-US" dirty="0" smtClean="0"/>
              <a:t>Right</a:t>
            </a:r>
            <a:br>
              <a:rPr lang="en-US" dirty="0" smtClean="0"/>
            </a:br>
            <a:r>
              <a:rPr lang="en-US" dirty="0" smtClean="0"/>
              <a:t>      0x 2F </a:t>
            </a:r>
            <a:r>
              <a:rPr lang="en-US" dirty="0"/>
              <a:t>= Turn Car </a:t>
            </a:r>
            <a:r>
              <a:rPr lang="en-US" dirty="0" smtClean="0"/>
              <a:t>Left</a:t>
            </a:r>
            <a:br>
              <a:rPr lang="en-US" dirty="0" smtClean="0"/>
            </a:br>
            <a:r>
              <a:rPr lang="en-US" dirty="0" smtClean="0"/>
              <a:t>      0x 20 </a:t>
            </a:r>
            <a:r>
              <a:rPr lang="en-US" dirty="0"/>
              <a:t>= Turn Motor </a:t>
            </a:r>
            <a:r>
              <a:rPr lang="en-US" dirty="0" smtClean="0"/>
              <a:t>Backwards</a:t>
            </a:r>
          </a:p>
          <a:p>
            <a:pPr lvl="0"/>
            <a:r>
              <a:rPr lang="en-US" dirty="0"/>
              <a:t>You can add additional codes and call other commands for LED, buzzer etc. Add in the callback function </a:t>
            </a:r>
            <a:r>
              <a:rPr lang="en-US" dirty="0" err="1"/>
              <a:t>motorStateSwitchChrtcWritten</a:t>
            </a:r>
            <a:r>
              <a:rPr lang="en-US" dirty="0"/>
              <a:t> function.</a:t>
            </a:r>
          </a:p>
          <a:p>
            <a:pPr lvl="0"/>
            <a:r>
              <a:rPr lang="en-US" dirty="0"/>
              <a:t>TODO: Add Notification Characteristic to tell speed in the loop. Basically the BLE app can get constant data from the encoder</a:t>
            </a:r>
          </a:p>
          <a:p>
            <a:pPr lvl="0"/>
            <a:r>
              <a:rPr lang="en-US" dirty="0" smtClean="0"/>
              <a:t>This </a:t>
            </a:r>
            <a:r>
              <a:rPr lang="en-US" dirty="0"/>
              <a:t>is for testing if you need to run without serial monitor have to remove all serial print commands in callbacks.</a:t>
            </a:r>
          </a:p>
          <a:p>
            <a:pPr lvl="0"/>
            <a:r>
              <a:rPr lang="en-US" dirty="0"/>
              <a:t>The stop command is not currently working so I am debugging. But it looks like I cannot interrupt the motor write function as it is written in the library</a:t>
            </a:r>
            <a:r>
              <a:rPr lang="en-US" dirty="0" smtClean="0"/>
              <a:t>.</a:t>
            </a:r>
            <a:endParaRPr lang="en-US" dirty="0"/>
          </a:p>
        </p:txBody>
      </p:sp>
    </p:spTree>
    <p:extLst>
      <p:ext uri="{BB962C8B-B14F-4D97-AF65-F5344CB8AC3E}">
        <p14:creationId xmlns:p14="http://schemas.microsoft.com/office/powerpoint/2010/main" val="23712413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4870751" cy="4567767"/>
          </a:xfrm>
        </p:spPr>
        <p:txBody>
          <a:bodyPr/>
          <a:lstStyle/>
          <a:p>
            <a:r>
              <a:rPr lang="en-US" sz="2800" dirty="0"/>
              <a:t>Arduino 101 &amp; </a:t>
            </a:r>
            <a:r>
              <a:rPr lang="en-US" sz="2800" dirty="0" err="1"/>
              <a:t>Genuino</a:t>
            </a:r>
            <a:r>
              <a:rPr lang="en-US" sz="2800" dirty="0"/>
              <a:t> 101 </a:t>
            </a:r>
            <a:r>
              <a:rPr lang="en-US" dirty="0"/>
              <a:t>are updated with the latest technologies</a:t>
            </a:r>
            <a:r>
              <a:rPr lang="en-US" dirty="0" smtClean="0"/>
              <a:t>.  Featuring Intel’s Curie at their core.</a:t>
            </a:r>
          </a:p>
        </p:txBody>
      </p:sp>
      <p:sp>
        <p:nvSpPr>
          <p:cNvPr id="3" name="Title 2"/>
          <p:cNvSpPr>
            <a:spLocks noGrp="1"/>
          </p:cNvSpPr>
          <p:nvPr>
            <p:ph type="title"/>
          </p:nvPr>
        </p:nvSpPr>
        <p:spPr/>
        <p:txBody>
          <a:bodyPr/>
          <a:lstStyle/>
          <a:p>
            <a:r>
              <a:rPr lang="en-US" dirty="0" smtClean="0"/>
              <a:t>Arduino/</a:t>
            </a:r>
            <a:r>
              <a:rPr lang="en-US" dirty="0" err="1" smtClean="0"/>
              <a:t>Genuino</a:t>
            </a:r>
            <a:r>
              <a:rPr lang="en-US" dirty="0" smtClean="0"/>
              <a:t> 101 Board</a:t>
            </a:r>
            <a:endParaRPr lang="en-US" dirty="0"/>
          </a:p>
        </p:txBody>
      </p:sp>
      <p:pic>
        <p:nvPicPr>
          <p:cNvPr id="1026" name="Picture 2" descr="https://www.arduino.cc/en/uploads/Main/10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78235" y="1902429"/>
            <a:ext cx="5954684" cy="39717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weakTown Enlarged Image"/>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00049" y="3200992"/>
            <a:ext cx="4678137" cy="3399833"/>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a:spLocks noGrp="1"/>
          </p:cNvSpPr>
          <p:nvPr>
            <p:ph type="sldNum" sz="quarter" idx="12"/>
          </p:nvPr>
        </p:nvSpPr>
        <p:spPr>
          <a:xfrm>
            <a:off x="9056201" y="6432516"/>
            <a:ext cx="3058670" cy="365125"/>
          </a:xfrm>
        </p:spPr>
        <p:txBody>
          <a:bodyPr/>
          <a:lstStyle/>
          <a:p>
            <a:fld id="{EE2556C5-CE8C-6547-B838-EA80C61A4AF7}" type="slidenum">
              <a:rPr lang="en-US" smtClean="0">
                <a:solidFill>
                  <a:prstClr val="white"/>
                </a:solidFill>
              </a:rPr>
              <a:pPr/>
              <a:t>5</a:t>
            </a:fld>
            <a:endParaRPr lang="en-US" dirty="0">
              <a:solidFill>
                <a:prstClr val="white"/>
              </a:solidFill>
            </a:endParaRPr>
          </a:p>
        </p:txBody>
      </p:sp>
      <p:sp>
        <p:nvSpPr>
          <p:cNvPr id="8" name="Slide Number Placeholder 8"/>
          <p:cNvSpPr txBox="1">
            <a:spLocks/>
          </p:cNvSpPr>
          <p:nvPr/>
        </p:nvSpPr>
        <p:spPr>
          <a:xfrm>
            <a:off x="9163136" y="64325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5</a:t>
            </a:r>
            <a:endParaRPr lang="en-US" dirty="0"/>
          </a:p>
        </p:txBody>
      </p:sp>
    </p:spTree>
    <p:extLst>
      <p:ext uri="{BB962C8B-B14F-4D97-AF65-F5344CB8AC3E}">
        <p14:creationId xmlns:p14="http://schemas.microsoft.com/office/powerpoint/2010/main" val="6085242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Material</a:t>
            </a:r>
            <a:endParaRPr lang="en-US" dirty="0"/>
          </a:p>
        </p:txBody>
      </p:sp>
      <p:sp>
        <p:nvSpPr>
          <p:cNvPr id="3" name="Text Placeholder 2"/>
          <p:cNvSpPr>
            <a:spLocks noGrp="1"/>
          </p:cNvSpPr>
          <p:nvPr>
            <p:ph type="body" idx="1"/>
          </p:nvPr>
        </p:nvSpPr>
        <p:spPr>
          <a:xfrm>
            <a:off x="607484" y="4321533"/>
            <a:ext cx="10363200" cy="2071103"/>
          </a:xfrm>
        </p:spPr>
        <p:txBody>
          <a:bodyPr>
            <a:normAutofit/>
          </a:bodyPr>
          <a:lstStyle/>
          <a:p>
            <a:r>
              <a:rPr lang="en-US" dirty="0" smtClean="0"/>
              <a:t>Connect and Test Encoders</a:t>
            </a:r>
          </a:p>
          <a:p>
            <a:r>
              <a:rPr lang="en-US" dirty="0" smtClean="0"/>
              <a:t>Intel Boards Quick Comparison</a:t>
            </a:r>
          </a:p>
          <a:p>
            <a:r>
              <a:rPr lang="en-US" dirty="0" smtClean="0"/>
              <a:t>Arduino/</a:t>
            </a:r>
            <a:r>
              <a:rPr lang="en-US" dirty="0" err="1" smtClean="0"/>
              <a:t>Genuino</a:t>
            </a:r>
            <a:r>
              <a:rPr lang="en-US" dirty="0" smtClean="0"/>
              <a:t> 101 Specifications</a:t>
            </a:r>
          </a:p>
          <a:p>
            <a:r>
              <a:rPr lang="en-US" dirty="0" smtClean="0"/>
              <a:t>Reference Files</a:t>
            </a:r>
          </a:p>
        </p:txBody>
      </p:sp>
    </p:spTree>
    <p:extLst>
      <p:ext uri="{BB962C8B-B14F-4D97-AF65-F5344CB8AC3E}">
        <p14:creationId xmlns:p14="http://schemas.microsoft.com/office/powerpoint/2010/main" val="16024885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Encoders</a:t>
            </a:r>
            <a:endParaRPr lang="en-US" dirty="0"/>
          </a:p>
        </p:txBody>
      </p:sp>
      <p:sp>
        <p:nvSpPr>
          <p:cNvPr id="3" name="Content Placeholder 2"/>
          <p:cNvSpPr>
            <a:spLocks noGrp="1"/>
          </p:cNvSpPr>
          <p:nvPr>
            <p:ph sz="quarter" idx="13"/>
          </p:nvPr>
        </p:nvSpPr>
        <p:spPr>
          <a:xfrm>
            <a:off x="558305" y="1086351"/>
            <a:ext cx="9312124" cy="551071"/>
          </a:xfrm>
          <a:solidFill>
            <a:schemeClr val="bg1"/>
          </a:solidFill>
        </p:spPr>
        <p:txBody>
          <a:bodyPr>
            <a:normAutofit/>
          </a:bodyPr>
          <a:lstStyle/>
          <a:p>
            <a:r>
              <a:rPr lang="en-US" dirty="0" smtClean="0">
                <a:latin typeface="Intel Clear" panose="020B0604020203020204" pitchFamily="34" charset="0"/>
                <a:ea typeface="Intel Clear" panose="020B0604020203020204" pitchFamily="34" charset="0"/>
              </a:rPr>
              <a:t>Encoder connection to Arduino 101</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51</a:t>
            </a:fld>
            <a:endParaRPr lang="en-US" dirty="0">
              <a:solidFill>
                <a:prstClr val="white"/>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2039604922"/>
              </p:ext>
            </p:extLst>
          </p:nvPr>
        </p:nvGraphicFramePr>
        <p:xfrm>
          <a:off x="607482" y="1812572"/>
          <a:ext cx="6559550" cy="1653288"/>
        </p:xfrm>
        <a:graphic>
          <a:graphicData uri="http://schemas.openxmlformats.org/drawingml/2006/table">
            <a:tbl>
              <a:tblPr firstRow="1" firstCol="1" bandRow="1"/>
              <a:tblGrid>
                <a:gridCol w="2276475"/>
                <a:gridCol w="2063750"/>
                <a:gridCol w="2219325"/>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Left Wheel Encoder</a:t>
                      </a:r>
                      <a:endParaRPr lang="en-US" sz="14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2</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OUT (white)</a:t>
                      </a:r>
                      <a:endParaRPr lang="en-US" sz="14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GND (Black)</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702348568"/>
              </p:ext>
            </p:extLst>
          </p:nvPr>
        </p:nvGraphicFramePr>
        <p:xfrm>
          <a:off x="607482" y="4267616"/>
          <a:ext cx="6173787" cy="1522732"/>
        </p:xfrm>
        <a:graphic>
          <a:graphicData uri="http://schemas.openxmlformats.org/drawingml/2006/table">
            <a:tbl>
              <a:tblPr firstRow="1" firstCol="1" bandRow="1"/>
              <a:tblGrid>
                <a:gridCol w="2016125"/>
                <a:gridCol w="1938337"/>
                <a:gridCol w="2219325"/>
              </a:tblGrid>
              <a:tr h="0">
                <a:tc>
                  <a:txBody>
                    <a:bodyPr/>
                    <a:lstStyle/>
                    <a:p>
                      <a:pPr marL="0" marR="0" algn="ctr">
                        <a:lnSpc>
                          <a:spcPct val="107000"/>
                        </a:lnSpc>
                        <a:spcBef>
                          <a:spcPts val="0"/>
                        </a:spcBef>
                        <a:spcAft>
                          <a:spcPts val="1500"/>
                        </a:spcAft>
                      </a:pPr>
                      <a:r>
                        <a:rPr lang="en-US" sz="14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4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Right Wheel Encoder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Digital 8</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OUT (white)</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5V (Red)</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2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GND (Black)</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2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14" name="Rectangle 2"/>
          <p:cNvSpPr>
            <a:spLocks noChangeArrowheads="1"/>
          </p:cNvSpPr>
          <p:nvPr/>
        </p:nvSpPr>
        <p:spPr bwMode="auto">
          <a:xfrm>
            <a:off x="607482" y="1405294"/>
            <a:ext cx="1065714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Left Wheel Encoder: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Right Wheel Encoder:</a:t>
            </a:r>
          </a:p>
        </p:txBody>
      </p:sp>
      <p:pic>
        <p:nvPicPr>
          <p:cNvPr id="8194" name="Picture 2" descr="20160226_092333"/>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9364346" y="81200"/>
            <a:ext cx="2265117" cy="148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51</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98167" y="1798893"/>
            <a:ext cx="4331296" cy="4221444"/>
          </a:xfrm>
          <a:prstGeom prst="rect">
            <a:avLst/>
          </a:prstGeom>
        </p:spPr>
      </p:pic>
    </p:spTree>
    <p:extLst>
      <p:ext uri="{BB962C8B-B14F-4D97-AF65-F5344CB8AC3E}">
        <p14:creationId xmlns:p14="http://schemas.microsoft.com/office/powerpoint/2010/main" val="14126058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Encoders</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Encoder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examples </a:t>
            </a:r>
            <a:r>
              <a:rPr lang="en-GB" b="1" dirty="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NMMakers_FnF_CarDemo</a:t>
            </a:r>
            <a:r>
              <a:rPr lang="en-GB" b="1" dirty="0" smtClean="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testEncoder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Attach the battery cable to the </a:t>
            </a:r>
            <a:r>
              <a:rPr lang="en-GB" dirty="0" err="1" smtClean="0">
                <a:ea typeface="Segoe UI" panose="020B0502040204020203" pitchFamily="34" charset="0"/>
                <a:cs typeface="Segoe UI" panose="020B0502040204020203" pitchFamily="34" charset="0"/>
              </a:rPr>
              <a:t>Ardumoto</a:t>
            </a:r>
            <a:r>
              <a:rPr lang="en-GB" dirty="0" smtClean="0">
                <a:ea typeface="Segoe UI" panose="020B0502040204020203" pitchFamily="34" charset="0"/>
                <a:cs typeface="Segoe UI" panose="020B0502040204020203" pitchFamily="34" charset="0"/>
              </a:rPr>
              <a:t> shield</a:t>
            </a:r>
          </a:p>
          <a:p>
            <a:pPr lvl="2"/>
            <a:r>
              <a:rPr lang="en-GB" dirty="0" smtClean="0">
                <a:ea typeface="Segoe UI" panose="020B0502040204020203" pitchFamily="34" charset="0"/>
                <a:cs typeface="Segoe UI" panose="020B0502040204020203" pitchFamily="34" charset="0"/>
              </a:rPr>
              <a:t>Attach the USB to 101 and PC</a:t>
            </a: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The motors will run a test pattern</a:t>
            </a:r>
          </a:p>
          <a:p>
            <a:r>
              <a:rPr lang="en-GB" dirty="0" smtClean="0">
                <a:ea typeface="Segoe UI" panose="020B0502040204020203" pitchFamily="34" charset="0"/>
                <a:cs typeface="Segoe UI" panose="020B0502040204020203" pitchFamily="34" charset="0"/>
              </a:rPr>
              <a:t>	Forward, Right, Left and Backward, Stop</a:t>
            </a:r>
          </a:p>
          <a:p>
            <a:r>
              <a:rPr lang="en-GB" dirty="0">
                <a:cs typeface="Segoe UI" panose="020B0502040204020203" pitchFamily="34" charset="0"/>
              </a:rPr>
              <a:t>	</a:t>
            </a:r>
            <a:r>
              <a:rPr lang="en-GB" dirty="0" smtClean="0">
                <a:cs typeface="Segoe UI" panose="020B0502040204020203" pitchFamily="34" charset="0"/>
              </a:rPr>
              <a:t>**Tilt/tap the Racer to start the sketch**</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52</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52</a:t>
            </a:r>
            <a:endParaRPr lang="en-US" dirty="0"/>
          </a:p>
        </p:txBody>
      </p:sp>
    </p:spTree>
    <p:extLst>
      <p:ext uri="{BB962C8B-B14F-4D97-AF65-F5344CB8AC3E}">
        <p14:creationId xmlns:p14="http://schemas.microsoft.com/office/powerpoint/2010/main" val="41562649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Intel’s </a:t>
            </a:r>
            <a:r>
              <a:rPr lang="en-US" dirty="0" err="1" smtClean="0"/>
              <a:t>MicroComputer</a:t>
            </a:r>
            <a:r>
              <a:rPr lang="en-US" dirty="0" smtClean="0"/>
              <a:t> Comparison</a:t>
            </a:r>
            <a:endParaRPr lang="en-US" dirty="0"/>
          </a:p>
        </p:txBody>
      </p:sp>
      <p:pic>
        <p:nvPicPr>
          <p:cNvPr id="4098" name="Picture 2" descr="TweakTown Enlarged Image"/>
          <p:cNvPicPr>
            <a:picLocks noGrp="1" noChangeAspect="1" noChangeArrowheads="1"/>
          </p:cNvPicPr>
          <p:nvPr>
            <p:ph sz="quarter" idx="13"/>
          </p:nvPr>
        </p:nvPicPr>
        <p:blipFill>
          <a:blip r:embed="rId2">
            <a:extLst>
              <a:ext uri="{28A0092B-C50C-407E-A947-70E740481C1C}">
                <a14:useLocalDpi xmlns:a14="http://schemas.microsoft.com/office/drawing/2010/main"/>
              </a:ext>
            </a:extLst>
          </a:blip>
          <a:srcRect/>
          <a:stretch>
            <a:fillRect/>
          </a:stretch>
        </p:blipFill>
        <p:spPr bwMode="auto">
          <a:xfrm>
            <a:off x="938892" y="984126"/>
            <a:ext cx="10133389" cy="571058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53</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53</a:t>
            </a:r>
            <a:endParaRPr lang="en-US" dirty="0"/>
          </a:p>
        </p:txBody>
      </p:sp>
    </p:spTree>
    <p:extLst>
      <p:ext uri="{BB962C8B-B14F-4D97-AF65-F5344CB8AC3E}">
        <p14:creationId xmlns:p14="http://schemas.microsoft.com/office/powerpoint/2010/main" val="23875138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a:t>
            </a:r>
            <a:r>
              <a:rPr lang="en-US" dirty="0" err="1" smtClean="0"/>
              <a:t>Genuino</a:t>
            </a:r>
            <a:r>
              <a:rPr lang="en-US" dirty="0" smtClean="0"/>
              <a:t> 101 Specifications</a:t>
            </a:r>
            <a:endParaRPr lang="en-US" dirty="0"/>
          </a:p>
        </p:txBody>
      </p:sp>
      <p:pic>
        <p:nvPicPr>
          <p:cNvPr id="9218" name="Picture 2" descr="Arduino 101 Specs"/>
          <p:cNvPicPr>
            <a:picLocks noGrp="1" noChangeAspect="1" noChangeArrowheads="1"/>
          </p:cNvPicPr>
          <p:nvPr>
            <p:ph sz="quarter" idx="13"/>
          </p:nvPr>
        </p:nvPicPr>
        <p:blipFill>
          <a:blip r:embed="rId2">
            <a:extLst>
              <a:ext uri="{28A0092B-C50C-407E-A947-70E740481C1C}">
                <a14:useLocalDpi xmlns:a14="http://schemas.microsoft.com/office/drawing/2010/main"/>
              </a:ext>
            </a:extLst>
          </a:blip>
          <a:srcRect/>
          <a:stretch>
            <a:fillRect/>
          </a:stretch>
        </p:blipFill>
        <p:spPr bwMode="auto">
          <a:xfrm>
            <a:off x="400050" y="945378"/>
            <a:ext cx="10930931" cy="565136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54</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54</a:t>
            </a:r>
            <a:endParaRPr lang="en-US" dirty="0"/>
          </a:p>
        </p:txBody>
      </p:sp>
    </p:spTree>
    <p:extLst>
      <p:ext uri="{BB962C8B-B14F-4D97-AF65-F5344CB8AC3E}">
        <p14:creationId xmlns:p14="http://schemas.microsoft.com/office/powerpoint/2010/main" val="17128404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55</a:t>
            </a:fld>
            <a:endParaRPr lang="en-US" dirty="0"/>
          </a:p>
        </p:txBody>
      </p:sp>
      <p:sp>
        <p:nvSpPr>
          <p:cNvPr id="3" name="Title 2"/>
          <p:cNvSpPr>
            <a:spLocks noGrp="1"/>
          </p:cNvSpPr>
          <p:nvPr>
            <p:ph type="title"/>
          </p:nvPr>
        </p:nvSpPr>
        <p:spPr/>
        <p:txBody>
          <a:bodyPr/>
          <a:lstStyle/>
          <a:p>
            <a:r>
              <a:rPr lang="en-US" dirty="0" smtClean="0"/>
              <a:t>Reference files and links</a:t>
            </a:r>
            <a:endParaRPr lang="en-US" dirty="0"/>
          </a:p>
        </p:txBody>
      </p:sp>
      <p:graphicFrame>
        <p:nvGraphicFramePr>
          <p:cNvPr id="5" name="Content Placeholder 4"/>
          <p:cNvGraphicFramePr>
            <a:graphicFrameLocks noGrp="1" noChangeAspect="1"/>
          </p:cNvGraphicFramePr>
          <p:nvPr>
            <p:ph sz="quarter" idx="13"/>
            <p:extLst>
              <p:ext uri="{D42A27DB-BD31-4B8C-83A1-F6EECF244321}">
                <p14:modId xmlns:p14="http://schemas.microsoft.com/office/powerpoint/2010/main" val="3326629739"/>
              </p:ext>
            </p:extLst>
          </p:nvPr>
        </p:nvGraphicFramePr>
        <p:xfrm>
          <a:off x="9724008" y="4511410"/>
          <a:ext cx="2047398" cy="1773702"/>
        </p:xfrm>
        <a:graphic>
          <a:graphicData uri="http://schemas.openxmlformats.org/presentationml/2006/ole">
            <mc:AlternateContent xmlns:mc="http://schemas.openxmlformats.org/markup-compatibility/2006">
              <mc:Choice xmlns:v="urn:schemas-microsoft-com:vml" Requires="v">
                <p:oleObj spid="_x0000_s8228" name="Acrobat Document" showAsIcon="1" r:id="rId3" imgW="914400" imgH="792360" progId="AcroExch.Document.11">
                  <p:embed/>
                </p:oleObj>
              </mc:Choice>
              <mc:Fallback>
                <p:oleObj name="Acrobat Document" showAsIcon="1" r:id="rId3" imgW="914400" imgH="792360" progId="AcroExch.Document.11">
                  <p:embed/>
                  <p:pic>
                    <p:nvPicPr>
                      <p:cNvPr id="0" name=""/>
                      <p:cNvPicPr/>
                      <p:nvPr/>
                    </p:nvPicPr>
                    <p:blipFill>
                      <a:blip r:embed="rId4"/>
                      <a:stretch>
                        <a:fillRect/>
                      </a:stretch>
                    </p:blipFill>
                    <p:spPr>
                      <a:xfrm>
                        <a:off x="9724008" y="4511410"/>
                        <a:ext cx="2047398" cy="1773702"/>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451832592"/>
              </p:ext>
            </p:extLst>
          </p:nvPr>
        </p:nvGraphicFramePr>
        <p:xfrm>
          <a:off x="8151694" y="1555596"/>
          <a:ext cx="1642449" cy="1422886"/>
        </p:xfrm>
        <a:graphic>
          <a:graphicData uri="http://schemas.openxmlformats.org/presentationml/2006/ole">
            <mc:AlternateContent xmlns:mc="http://schemas.openxmlformats.org/markup-compatibility/2006">
              <mc:Choice xmlns:v="urn:schemas-microsoft-com:vml" Requires="v">
                <p:oleObj spid="_x0000_s8229" name="Document" showAsIcon="1" r:id="rId5" imgW="914400" imgH="792360" progId="Word.Document.12">
                  <p:embed/>
                </p:oleObj>
              </mc:Choice>
              <mc:Fallback>
                <p:oleObj name="Document" showAsIcon="1" r:id="rId5" imgW="914400" imgH="792360" progId="Word.Document.12">
                  <p:embed/>
                  <p:pic>
                    <p:nvPicPr>
                      <p:cNvPr id="0" name=""/>
                      <p:cNvPicPr/>
                      <p:nvPr/>
                    </p:nvPicPr>
                    <p:blipFill>
                      <a:blip r:embed="rId6"/>
                      <a:stretch>
                        <a:fillRect/>
                      </a:stretch>
                    </p:blipFill>
                    <p:spPr>
                      <a:xfrm>
                        <a:off x="8151694" y="1555596"/>
                        <a:ext cx="1642449" cy="1422886"/>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462492288"/>
              </p:ext>
            </p:extLst>
          </p:nvPr>
        </p:nvGraphicFramePr>
        <p:xfrm>
          <a:off x="8038553" y="4511410"/>
          <a:ext cx="1692834" cy="1466536"/>
        </p:xfrm>
        <a:graphic>
          <a:graphicData uri="http://schemas.openxmlformats.org/presentationml/2006/ole">
            <mc:AlternateContent xmlns:mc="http://schemas.openxmlformats.org/markup-compatibility/2006">
              <mc:Choice xmlns:v="urn:schemas-microsoft-com:vml" Requires="v">
                <p:oleObj spid="_x0000_s8230" name="Worksheet" showAsIcon="1" r:id="rId7" imgW="914400" imgH="792360" progId="Excel.Sheet.12">
                  <p:embed/>
                </p:oleObj>
              </mc:Choice>
              <mc:Fallback>
                <p:oleObj name="Worksheet" showAsIcon="1" r:id="rId7" imgW="914400" imgH="792360" progId="Excel.Sheet.12">
                  <p:embed/>
                  <p:pic>
                    <p:nvPicPr>
                      <p:cNvPr id="0" name=""/>
                      <p:cNvPicPr/>
                      <p:nvPr/>
                    </p:nvPicPr>
                    <p:blipFill>
                      <a:blip r:embed="rId8"/>
                      <a:stretch>
                        <a:fillRect/>
                      </a:stretch>
                    </p:blipFill>
                    <p:spPr>
                      <a:xfrm>
                        <a:off x="8038553" y="4511410"/>
                        <a:ext cx="1692834" cy="1466536"/>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990738345"/>
              </p:ext>
            </p:extLst>
          </p:nvPr>
        </p:nvGraphicFramePr>
        <p:xfrm>
          <a:off x="9854636" y="1401072"/>
          <a:ext cx="1786141" cy="1547370"/>
        </p:xfrm>
        <a:graphic>
          <a:graphicData uri="http://schemas.openxmlformats.org/presentationml/2006/ole">
            <mc:AlternateContent xmlns:mc="http://schemas.openxmlformats.org/markup-compatibility/2006">
              <mc:Choice xmlns:v="urn:schemas-microsoft-com:vml" Requires="v">
                <p:oleObj spid="_x0000_s8231" name="Document" showAsIcon="1" r:id="rId9" imgW="914400" imgH="792360" progId="Word.Document.12">
                  <p:embed/>
                </p:oleObj>
              </mc:Choice>
              <mc:Fallback>
                <p:oleObj name="Document" showAsIcon="1" r:id="rId9" imgW="914400" imgH="792360" progId="Word.Document.12">
                  <p:embed/>
                  <p:pic>
                    <p:nvPicPr>
                      <p:cNvPr id="0" name=""/>
                      <p:cNvPicPr/>
                      <p:nvPr/>
                    </p:nvPicPr>
                    <p:blipFill>
                      <a:blip r:embed="rId10"/>
                      <a:stretch>
                        <a:fillRect/>
                      </a:stretch>
                    </p:blipFill>
                    <p:spPr>
                      <a:xfrm>
                        <a:off x="9854636" y="1401072"/>
                        <a:ext cx="1786141" cy="1547370"/>
                      </a:xfrm>
                      <a:prstGeom prst="rect">
                        <a:avLst/>
                      </a:prstGeom>
                    </p:spPr>
                  </p:pic>
                </p:oleObj>
              </mc:Fallback>
            </mc:AlternateContent>
          </a:graphicData>
        </a:graphic>
      </p:graphicFrame>
      <p:sp>
        <p:nvSpPr>
          <p:cNvPr id="15" name="Content Placeholder 2"/>
          <p:cNvSpPr txBox="1">
            <a:spLocks/>
          </p:cNvSpPr>
          <p:nvPr/>
        </p:nvSpPr>
        <p:spPr>
          <a:xfrm>
            <a:off x="457199" y="1401072"/>
            <a:ext cx="9558617" cy="4626030"/>
          </a:xfrm>
          <a:prstGeom prst="rect">
            <a:avLst/>
          </a:prstGeom>
        </p:spPr>
        <p:txBody>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800" dirty="0" err="1" smtClean="0"/>
              <a:t>Sparkfun</a:t>
            </a:r>
            <a:endParaRPr lang="en-US" sz="1800" dirty="0" smtClean="0"/>
          </a:p>
          <a:p>
            <a:r>
              <a:rPr lang="en-US" sz="1800" dirty="0" smtClean="0"/>
              <a:t>https://www.sparkfun.com/</a:t>
            </a:r>
          </a:p>
          <a:p>
            <a:endParaRPr lang="en-US" sz="1800" dirty="0" smtClean="0"/>
          </a:p>
          <a:p>
            <a:r>
              <a:rPr lang="en-US" sz="1800" dirty="0" err="1" smtClean="0"/>
              <a:t>Adafruit</a:t>
            </a:r>
            <a:endParaRPr lang="en-US" sz="1800" dirty="0" smtClean="0"/>
          </a:p>
          <a:p>
            <a:r>
              <a:rPr lang="en-US" sz="1800" dirty="0" smtClean="0"/>
              <a:t>http://www.adafruit.com/</a:t>
            </a:r>
          </a:p>
          <a:p>
            <a:endParaRPr lang="en-US" sz="1800" dirty="0" smtClean="0"/>
          </a:p>
          <a:p>
            <a:r>
              <a:rPr lang="en-US" sz="1800" dirty="0" err="1" smtClean="0"/>
              <a:t>dfRobot</a:t>
            </a:r>
            <a:endParaRPr lang="en-US" sz="1800" dirty="0" smtClean="0"/>
          </a:p>
          <a:p>
            <a:r>
              <a:rPr lang="en-US" sz="1800" dirty="0" smtClean="0"/>
              <a:t>http://www.dfrobot.com/</a:t>
            </a:r>
          </a:p>
          <a:p>
            <a:endParaRPr lang="en-US" sz="1800" dirty="0" smtClean="0"/>
          </a:p>
          <a:p>
            <a:r>
              <a:rPr lang="en-US" sz="1800" dirty="0" err="1" smtClean="0"/>
              <a:t>SeeedStudio</a:t>
            </a:r>
            <a:endParaRPr lang="en-US" sz="1800" dirty="0" smtClean="0"/>
          </a:p>
          <a:p>
            <a:r>
              <a:rPr lang="en-US" sz="1800" dirty="0" smtClean="0"/>
              <a:t>http://www.seeedstudio.com/</a:t>
            </a:r>
          </a:p>
          <a:p>
            <a:endParaRPr lang="en-US" sz="1800" dirty="0" smtClean="0"/>
          </a:p>
        </p:txBody>
      </p:sp>
      <p:pic>
        <p:nvPicPr>
          <p:cNvPr id="16" name="Picture 15"/>
          <p:cNvPicPr>
            <a:picLocks noChangeAspect="1"/>
          </p:cNvPicPr>
          <p:nvPr/>
        </p:nvPicPr>
        <p:blipFill>
          <a:blip r:embed="rId11"/>
          <a:stretch>
            <a:fillRect/>
          </a:stretch>
        </p:blipFill>
        <p:spPr>
          <a:xfrm>
            <a:off x="4110813" y="1363095"/>
            <a:ext cx="2256896" cy="1084195"/>
          </a:xfrm>
          <a:prstGeom prst="rect">
            <a:avLst/>
          </a:prstGeom>
        </p:spPr>
      </p:pic>
      <p:pic>
        <p:nvPicPr>
          <p:cNvPr id="17" name="Picture 16"/>
          <p:cNvPicPr>
            <a:picLocks noChangeAspect="1"/>
          </p:cNvPicPr>
          <p:nvPr/>
        </p:nvPicPr>
        <p:blipFill>
          <a:blip r:embed="rId12"/>
          <a:stretch>
            <a:fillRect/>
          </a:stretch>
        </p:blipFill>
        <p:spPr>
          <a:xfrm>
            <a:off x="4110813" y="2881745"/>
            <a:ext cx="2533476" cy="951436"/>
          </a:xfrm>
          <a:prstGeom prst="rect">
            <a:avLst/>
          </a:prstGeom>
        </p:spPr>
      </p:pic>
      <p:pic>
        <p:nvPicPr>
          <p:cNvPr id="18" name="Picture 17"/>
          <p:cNvPicPr>
            <a:picLocks noChangeAspect="1"/>
          </p:cNvPicPr>
          <p:nvPr/>
        </p:nvPicPr>
        <p:blipFill>
          <a:blip r:embed="rId13"/>
          <a:stretch>
            <a:fillRect/>
          </a:stretch>
        </p:blipFill>
        <p:spPr>
          <a:xfrm>
            <a:off x="4110812" y="5748045"/>
            <a:ext cx="2323275" cy="597414"/>
          </a:xfrm>
          <a:prstGeom prst="rect">
            <a:avLst/>
          </a:prstGeom>
        </p:spPr>
      </p:pic>
      <p:pic>
        <p:nvPicPr>
          <p:cNvPr id="19" name="Picture 18"/>
          <p:cNvPicPr>
            <a:picLocks noChangeAspect="1"/>
          </p:cNvPicPr>
          <p:nvPr/>
        </p:nvPicPr>
        <p:blipFill>
          <a:blip r:embed="rId14"/>
          <a:stretch>
            <a:fillRect/>
          </a:stretch>
        </p:blipFill>
        <p:spPr>
          <a:xfrm>
            <a:off x="4110813" y="4278984"/>
            <a:ext cx="2599855" cy="553161"/>
          </a:xfrm>
          <a:prstGeom prst="rect">
            <a:avLst/>
          </a:prstGeom>
        </p:spPr>
      </p:pic>
    </p:spTree>
    <p:extLst>
      <p:ext uri="{BB962C8B-B14F-4D97-AF65-F5344CB8AC3E}">
        <p14:creationId xmlns:p14="http://schemas.microsoft.com/office/powerpoint/2010/main" val="13461169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3843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Arduino Terminology</a:t>
            </a:r>
            <a:endParaRPr lang="en-US" dirty="0"/>
          </a:p>
        </p:txBody>
      </p:sp>
      <p:sp>
        <p:nvSpPr>
          <p:cNvPr id="2" name="Content Placeholder 1"/>
          <p:cNvSpPr>
            <a:spLocks noGrp="1"/>
          </p:cNvSpPr>
          <p:nvPr>
            <p:ph sz="quarter" idx="13"/>
          </p:nvPr>
        </p:nvSpPr>
        <p:spPr/>
        <p:txBody>
          <a:bodyPr>
            <a:normAutofit fontScale="85000" lnSpcReduction="20000"/>
          </a:bodyPr>
          <a:lstStyle/>
          <a:p>
            <a:r>
              <a:rPr lang="en-US" dirty="0" smtClean="0"/>
              <a:t>IDE </a:t>
            </a:r>
            <a:r>
              <a:rPr lang="en-US" dirty="0" smtClean="0">
                <a:solidFill>
                  <a:schemeClr val="tx1"/>
                </a:solidFill>
              </a:rPr>
              <a:t>The Application you use to write code, and send it to the board and communicate with the board.</a:t>
            </a:r>
          </a:p>
          <a:p>
            <a:endParaRPr lang="en-US" dirty="0" smtClean="0"/>
          </a:p>
          <a:p>
            <a:r>
              <a:rPr lang="en-US" dirty="0" smtClean="0"/>
              <a:t>Sketch </a:t>
            </a:r>
            <a:r>
              <a:rPr lang="en-US" dirty="0" smtClean="0">
                <a:solidFill>
                  <a:schemeClr val="tx1"/>
                </a:solidFill>
              </a:rPr>
              <a:t>the “code” that you write and send to the board to control the I/O pins and anything connected to the board</a:t>
            </a:r>
          </a:p>
          <a:p>
            <a:endParaRPr lang="en-US" dirty="0" smtClean="0"/>
          </a:p>
          <a:p>
            <a:r>
              <a:rPr lang="en-US" dirty="0" smtClean="0"/>
              <a:t>Shield</a:t>
            </a:r>
            <a:r>
              <a:rPr lang="en-US" dirty="0" smtClean="0">
                <a:solidFill>
                  <a:schemeClr val="tx1"/>
                </a:solidFill>
              </a:rPr>
              <a:t> A printed circuit board/sensors that you connect to the board </a:t>
            </a:r>
          </a:p>
          <a:p>
            <a:endParaRPr lang="en-US" dirty="0">
              <a:solidFill>
                <a:schemeClr val="tx1"/>
              </a:solidFill>
            </a:endParaRPr>
          </a:p>
          <a:p>
            <a:r>
              <a:rPr lang="en-US" dirty="0" smtClean="0"/>
              <a:t>Open Source</a:t>
            </a:r>
            <a:r>
              <a:rPr lang="en-US" dirty="0" smtClean="0">
                <a:solidFill>
                  <a:schemeClr val="tx1"/>
                </a:solidFill>
              </a:rPr>
              <a:t> </a:t>
            </a:r>
            <a:r>
              <a:rPr lang="en-US" dirty="0">
                <a:solidFill>
                  <a:schemeClr val="tx1"/>
                </a:solidFill>
              </a:rPr>
              <a:t>A </a:t>
            </a:r>
            <a:r>
              <a:rPr lang="en-US" dirty="0" smtClean="0">
                <a:solidFill>
                  <a:schemeClr val="tx1"/>
                </a:solidFill>
              </a:rPr>
              <a:t>collective group that contributes to a topic…in this case Arduino and Galileo</a:t>
            </a:r>
          </a:p>
          <a:p>
            <a:endParaRPr lang="en-US" dirty="0">
              <a:solidFill>
                <a:schemeClr val="tx1"/>
              </a:solidFill>
            </a:endParaRPr>
          </a:p>
          <a:p>
            <a:r>
              <a:rPr lang="en-US" dirty="0"/>
              <a:t>Arduino</a:t>
            </a:r>
            <a:r>
              <a:rPr lang="en-US" dirty="0" smtClean="0">
                <a:solidFill>
                  <a:schemeClr val="tx1"/>
                </a:solidFill>
              </a:rPr>
              <a:t> besides being a Bar in Italy...it means “Strong Friend”</a:t>
            </a:r>
            <a:endParaRPr lang="en-US" dirty="0">
              <a:solidFill>
                <a:schemeClr val="tx1"/>
              </a:solidFill>
            </a:endParaRPr>
          </a:p>
        </p:txBody>
      </p:sp>
      <p:sp>
        <p:nvSpPr>
          <p:cNvPr id="4" name="Slide Number Placeholder 3"/>
          <p:cNvSpPr>
            <a:spLocks noGrp="1"/>
          </p:cNvSpPr>
          <p:nvPr>
            <p:ph type="sldNum" sz="quarter" idx="12"/>
          </p:nvPr>
        </p:nvSpPr>
        <p:spPr/>
        <p:txBody>
          <a:bodyPr/>
          <a:lstStyle/>
          <a:p>
            <a:r>
              <a:rPr lang="en-US" dirty="0" smtClean="0"/>
              <a:t>Page </a:t>
            </a:r>
            <a:fld id="{D21BA8AD-7238-4B32-85AB-30D275F60ADD}" type="slidenum">
              <a:rPr lang="en-US" smtClean="0"/>
              <a:pPr/>
              <a:t>6</a:t>
            </a:fld>
            <a:endParaRPr lang="en-US" dirty="0"/>
          </a:p>
        </p:txBody>
      </p:sp>
    </p:spTree>
    <p:custDataLst>
      <p:tags r:id="rId1"/>
    </p:custDataLst>
    <p:extLst>
      <p:ext uri="{BB962C8B-B14F-4D97-AF65-F5344CB8AC3E}">
        <p14:creationId xmlns:p14="http://schemas.microsoft.com/office/powerpoint/2010/main" val="54251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37817" y="1570037"/>
            <a:ext cx="2830286" cy="3530710"/>
          </a:xfrm>
          <a:prstGeom prst="rect">
            <a:avLst/>
          </a:prstGeom>
        </p:spPr>
      </p:pic>
      <p:sp>
        <p:nvSpPr>
          <p:cNvPr id="2" name="Content Placeholder 1"/>
          <p:cNvSpPr>
            <a:spLocks noGrp="1"/>
          </p:cNvSpPr>
          <p:nvPr>
            <p:ph sz="half" idx="1"/>
          </p:nvPr>
        </p:nvSpPr>
        <p:spPr/>
        <p:txBody>
          <a:bodyPr/>
          <a:lstStyle/>
          <a:p>
            <a:r>
              <a:rPr lang="en-US" dirty="0" smtClean="0"/>
              <a:t>Arduino IDE should be installed</a:t>
            </a:r>
          </a:p>
          <a:p>
            <a:pPr lvl="1"/>
            <a:r>
              <a:rPr lang="en-US" sz="2000" dirty="0" smtClean="0"/>
              <a:t>From - </a:t>
            </a:r>
            <a:r>
              <a:rPr lang="en-US" sz="2000" u="sng" dirty="0" smtClean="0">
                <a:solidFill>
                  <a:schemeClr val="tx2"/>
                </a:solidFill>
              </a:rPr>
              <a:t>https</a:t>
            </a:r>
            <a:r>
              <a:rPr lang="en-US" sz="2000" u="sng" dirty="0">
                <a:solidFill>
                  <a:schemeClr val="tx2"/>
                </a:solidFill>
              </a:rPr>
              <a:t>://www.arduino.cc/en/Main/Software</a:t>
            </a:r>
            <a:r>
              <a:rPr lang="en-US" sz="2000" dirty="0">
                <a:solidFill>
                  <a:schemeClr val="tx2"/>
                </a:solidFill>
              </a:rPr>
              <a:t> </a:t>
            </a:r>
            <a:endParaRPr lang="en-US" sz="1600" dirty="0" smtClean="0">
              <a:solidFill>
                <a:schemeClr val="tx2"/>
              </a:solidFill>
            </a:endParaRPr>
          </a:p>
          <a:p>
            <a:pPr marL="0" lvl="1" indent="0">
              <a:buNone/>
            </a:pPr>
            <a:r>
              <a:rPr lang="en-US" sz="2400" dirty="0">
                <a:solidFill>
                  <a:srgbClr val="0071C5"/>
                </a:solidFill>
              </a:rPr>
              <a:t>Intel Curie Boards should be </a:t>
            </a:r>
            <a:r>
              <a:rPr lang="en-US" sz="2400" dirty="0" smtClean="0">
                <a:solidFill>
                  <a:srgbClr val="0071C5"/>
                </a:solidFill>
              </a:rPr>
              <a:t>installed</a:t>
            </a:r>
          </a:p>
          <a:p>
            <a:pPr lvl="1"/>
            <a:r>
              <a:rPr lang="en-US" sz="2000" dirty="0"/>
              <a:t>In Arduino </a:t>
            </a:r>
            <a:r>
              <a:rPr lang="en-US" sz="2000" dirty="0" smtClean="0"/>
              <a:t>IDE</a:t>
            </a:r>
            <a:br>
              <a:rPr lang="en-US" sz="2000" dirty="0" smtClean="0"/>
            </a:br>
            <a:r>
              <a:rPr lang="en-US" sz="1600" dirty="0" smtClean="0"/>
              <a:t> </a:t>
            </a:r>
            <a:r>
              <a:rPr lang="en-US" sz="1600" b="1" dirty="0"/>
              <a:t>Tools -&gt; Board: -&gt; Boards </a:t>
            </a:r>
            <a:r>
              <a:rPr lang="en-US" sz="1600" b="1" dirty="0" smtClean="0"/>
              <a:t>Manager -&gt; Intel Curie Boards INSTALLED</a:t>
            </a:r>
            <a:endParaRPr lang="en-US" sz="1600" b="1" dirty="0"/>
          </a:p>
          <a:p>
            <a:pPr marL="0" lvl="1" indent="0">
              <a:buNone/>
            </a:pPr>
            <a:endParaRPr lang="en-US" sz="2400" dirty="0">
              <a:solidFill>
                <a:srgbClr val="0071C5"/>
              </a:solidFill>
            </a:endParaRPr>
          </a:p>
        </p:txBody>
      </p:sp>
      <p:sp>
        <p:nvSpPr>
          <p:cNvPr id="4" name="Title 3"/>
          <p:cNvSpPr>
            <a:spLocks noGrp="1"/>
          </p:cNvSpPr>
          <p:nvPr>
            <p:ph type="title"/>
          </p:nvPr>
        </p:nvSpPr>
        <p:spPr/>
        <p:txBody>
          <a:bodyPr/>
          <a:lstStyle/>
          <a:p>
            <a:r>
              <a:rPr lang="en-US" dirty="0" smtClean="0"/>
              <a:t>Verify Arduino IDE and Intel Curie Board installed</a:t>
            </a:r>
            <a:endParaRPr lang="en-US" dirty="0"/>
          </a:p>
        </p:txBody>
      </p:sp>
      <p:pic>
        <p:nvPicPr>
          <p:cNvPr id="5" name="Picture 4"/>
          <p:cNvPicPr>
            <a:picLocks noChangeAspect="1"/>
          </p:cNvPicPr>
          <p:nvPr/>
        </p:nvPicPr>
        <p:blipFill>
          <a:blip r:embed="rId4"/>
          <a:stretch>
            <a:fillRect/>
          </a:stretch>
        </p:blipFill>
        <p:spPr>
          <a:xfrm>
            <a:off x="6237817" y="3888316"/>
            <a:ext cx="4410075" cy="2743200"/>
          </a:xfrm>
          <a:prstGeom prst="rect">
            <a:avLst/>
          </a:prstGeom>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7</a:t>
            </a:fld>
            <a:endParaRPr lang="en-US" dirty="0">
              <a:solidFill>
                <a:prstClr val="white"/>
              </a:solidFill>
            </a:endParaRPr>
          </a:p>
        </p:txBody>
      </p:sp>
      <p:sp>
        <p:nvSpPr>
          <p:cNvPr id="8" name="Slide Number Placeholder 8"/>
          <p:cNvSpPr txBox="1">
            <a:spLocks/>
          </p:cNvSpPr>
          <p:nvPr/>
        </p:nvSpPr>
        <p:spPr>
          <a:xfrm>
            <a:off x="9225492" y="6492875"/>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7</a:t>
            </a:r>
            <a:endParaRPr lang="en-US" dirty="0"/>
          </a:p>
        </p:txBody>
      </p:sp>
      <p:sp>
        <p:nvSpPr>
          <p:cNvPr id="3" name="Rectangle 2"/>
          <p:cNvSpPr/>
          <p:nvPr/>
        </p:nvSpPr>
        <p:spPr>
          <a:xfrm>
            <a:off x="6905297" y="1686910"/>
            <a:ext cx="425669" cy="26801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5502166" y="1954924"/>
            <a:ext cx="1403131" cy="193339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5143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www.instrumentdepot.com/images/usbcable.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33963" y="1276471"/>
            <a:ext cx="2207532" cy="168213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half" idx="1"/>
          </p:nvPr>
        </p:nvSpPr>
        <p:spPr>
          <a:xfrm>
            <a:off x="607485" y="1604433"/>
            <a:ext cx="5342468" cy="5098446"/>
          </a:xfrm>
        </p:spPr>
        <p:txBody>
          <a:bodyPr>
            <a:normAutofit fontScale="77500" lnSpcReduction="20000"/>
          </a:bodyPr>
          <a:lstStyle/>
          <a:p>
            <a:r>
              <a:rPr lang="en-US" dirty="0" smtClean="0"/>
              <a:t>Remove from the Tool Box the</a:t>
            </a:r>
          </a:p>
          <a:p>
            <a:pPr lvl="1"/>
            <a:r>
              <a:rPr lang="en-US" dirty="0" smtClean="0"/>
              <a:t>Arduino 101 and the USB cable </a:t>
            </a:r>
          </a:p>
          <a:p>
            <a:pPr marL="0" lvl="1" indent="0">
              <a:buNone/>
            </a:pPr>
            <a:r>
              <a:rPr lang="en-US" sz="2400" dirty="0" smtClean="0">
                <a:solidFill>
                  <a:srgbClr val="0071C5"/>
                </a:solidFill>
              </a:rPr>
              <a:t>Connect the USB cable to the PC and Arduino 101</a:t>
            </a:r>
          </a:p>
          <a:p>
            <a:pPr lvl="1"/>
            <a:r>
              <a:rPr lang="en-US" sz="2100" dirty="0" smtClean="0"/>
              <a:t>Power </a:t>
            </a:r>
            <a:r>
              <a:rPr lang="en-US" sz="2100" dirty="0"/>
              <a:t>LED comes on once board is connected to PC</a:t>
            </a:r>
          </a:p>
          <a:p>
            <a:r>
              <a:rPr lang="fr-FR" dirty="0" smtClean="0"/>
              <a:t>Start </a:t>
            </a:r>
            <a:r>
              <a:rPr lang="fr-FR" dirty="0" err="1" smtClean="0"/>
              <a:t>Arduino</a:t>
            </a:r>
            <a:r>
              <a:rPr lang="fr-FR" dirty="0" smtClean="0"/>
              <a:t> IDE</a:t>
            </a:r>
          </a:p>
          <a:p>
            <a:pPr lvl="1"/>
            <a:r>
              <a:rPr lang="en-GB" sz="2100" dirty="0" smtClean="0"/>
              <a:t>Click arduino.exe shortcut on desktop</a:t>
            </a:r>
            <a:r>
              <a:rPr lang="en-GB" dirty="0" smtClean="0">
                <a:ea typeface="Segoe UI" panose="020B0502040204020203" pitchFamily="34" charset="0"/>
                <a:cs typeface="Segoe UI" panose="020B0502040204020203" pitchFamily="34" charset="0"/>
              </a:rPr>
              <a:t/>
            </a:r>
            <a:br>
              <a:rPr lang="en-GB" dirty="0" smtClean="0">
                <a:ea typeface="Segoe UI" panose="020B0502040204020203" pitchFamily="34" charset="0"/>
                <a:cs typeface="Segoe UI" panose="020B0502040204020203" pitchFamily="34" charset="0"/>
              </a:rPr>
            </a:br>
            <a:endParaRPr lang="en-US" dirty="0" smtClean="0">
              <a:ea typeface="Segoe UI" panose="020B0502040204020203" pitchFamily="34" charset="0"/>
              <a:cs typeface="Segoe UI" panose="020B0502040204020203" pitchFamily="34" charset="0"/>
            </a:endParaRPr>
          </a:p>
          <a:p>
            <a:r>
              <a:rPr lang="fr-FR" dirty="0" smtClean="0"/>
              <a:t>Set </a:t>
            </a:r>
            <a:r>
              <a:rPr lang="fr-FR" dirty="0"/>
              <a:t>Model</a:t>
            </a:r>
          </a:p>
          <a:p>
            <a:pPr lvl="1"/>
            <a:r>
              <a:rPr lang="en-GB" sz="2100" dirty="0"/>
              <a:t>In Arduino IDE</a:t>
            </a:r>
          </a:p>
          <a:p>
            <a:pPr lvl="2"/>
            <a:r>
              <a:rPr lang="en-GB" sz="2100" dirty="0"/>
              <a:t>Tools -&gt; Board -&gt; Arduino101</a:t>
            </a:r>
          </a:p>
          <a:p>
            <a:r>
              <a:rPr lang="fr-FR" dirty="0"/>
              <a:t>Set Port</a:t>
            </a:r>
          </a:p>
          <a:p>
            <a:pPr lvl="1"/>
            <a:r>
              <a:rPr lang="en-GB" sz="2100" dirty="0"/>
              <a:t>In Arduino IDE</a:t>
            </a:r>
          </a:p>
          <a:p>
            <a:pPr lvl="2"/>
            <a:r>
              <a:rPr lang="en-GB" sz="2100" dirty="0"/>
              <a:t>Tools -&gt; Serial Port -&gt; Port*</a:t>
            </a:r>
          </a:p>
          <a:p>
            <a:pPr marL="0" lvl="1" indent="0">
              <a:buNone/>
            </a:pPr>
            <a:endParaRPr lang="en-US" sz="2400" dirty="0" smtClean="0">
              <a:solidFill>
                <a:srgbClr val="0071C5"/>
              </a:solidFill>
            </a:endParaRPr>
          </a:p>
        </p:txBody>
      </p:sp>
      <p:sp>
        <p:nvSpPr>
          <p:cNvPr id="4" name="Title 3"/>
          <p:cNvSpPr>
            <a:spLocks noGrp="1"/>
          </p:cNvSpPr>
          <p:nvPr>
            <p:ph type="title"/>
          </p:nvPr>
        </p:nvSpPr>
        <p:spPr/>
        <p:txBody>
          <a:bodyPr/>
          <a:lstStyle/>
          <a:p>
            <a:r>
              <a:rPr lang="en-US" dirty="0" smtClean="0"/>
              <a:t>Connect Arduino 101 and Run Blink Sketch</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47458" y="2904958"/>
            <a:ext cx="7620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images.frys.com/art/product/300x300/8715011.01.prod.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49784" y="123568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3248" y="3785404"/>
            <a:ext cx="3739245" cy="2921643"/>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44963" y="3785405"/>
            <a:ext cx="2273811" cy="2917474"/>
          </a:xfrm>
          <a:prstGeom prst="rect">
            <a:avLst/>
          </a:prstGeom>
        </p:spPr>
      </p:pic>
      <p:sp>
        <p:nvSpPr>
          <p:cNvPr id="10" name="Slide Number Placeholder 9"/>
          <p:cNvSpPr>
            <a:spLocks noGrp="1"/>
          </p:cNvSpPr>
          <p:nvPr>
            <p:ph type="sldNum" sz="quarter" idx="12"/>
          </p:nvPr>
        </p:nvSpPr>
        <p:spPr/>
        <p:txBody>
          <a:bodyPr/>
          <a:lstStyle/>
          <a:p>
            <a:fld id="{EE2556C5-CE8C-6547-B838-EA80C61A4AF7}" type="slidenum">
              <a:rPr lang="en-US" smtClean="0">
                <a:solidFill>
                  <a:prstClr val="white"/>
                </a:solidFill>
              </a:rPr>
              <a:pPr/>
              <a:t>8</a:t>
            </a:fld>
            <a:endParaRPr lang="en-US" dirty="0">
              <a:solidFill>
                <a:prstClr val="white"/>
              </a:solidFill>
            </a:endParaRPr>
          </a:p>
        </p:txBody>
      </p:sp>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8</a:t>
            </a:r>
            <a:endParaRPr lang="en-US" dirty="0"/>
          </a:p>
        </p:txBody>
      </p:sp>
    </p:spTree>
    <p:extLst>
      <p:ext uri="{BB962C8B-B14F-4D97-AF65-F5344CB8AC3E}">
        <p14:creationId xmlns:p14="http://schemas.microsoft.com/office/powerpoint/2010/main" val="9977398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07485" y="1604433"/>
            <a:ext cx="5342468" cy="4853517"/>
          </a:xfrm>
        </p:spPr>
        <p:txBody>
          <a:bodyPr>
            <a:normAutofit fontScale="92500" lnSpcReduction="10000"/>
          </a:bodyPr>
          <a:lstStyle/>
          <a:p>
            <a:r>
              <a:rPr lang="en-US" dirty="0" smtClean="0"/>
              <a:t>With Arduino 101 connected and IDE open.</a:t>
            </a:r>
          </a:p>
          <a:p>
            <a:r>
              <a:rPr lang="fr-FR" b="1" dirty="0">
                <a:solidFill>
                  <a:srgbClr val="002060"/>
                </a:solidFill>
                <a:ea typeface="Segoe UI" pitchFamily="34" charset="0"/>
                <a:cs typeface="Segoe UI" pitchFamily="34" charset="0"/>
              </a:rPr>
              <a:t>Start </a:t>
            </a:r>
            <a:r>
              <a:rPr lang="fr-FR" b="1" dirty="0" err="1">
                <a:solidFill>
                  <a:srgbClr val="002060"/>
                </a:solidFill>
                <a:ea typeface="Segoe UI" pitchFamily="34" charset="0"/>
                <a:cs typeface="Segoe UI" pitchFamily="34" charset="0"/>
              </a:rPr>
              <a:t>Blink</a:t>
            </a:r>
            <a:r>
              <a:rPr lang="fr-FR" b="1" dirty="0">
                <a:solidFill>
                  <a:srgbClr val="002060"/>
                </a:solidFill>
                <a:ea typeface="Segoe UI" pitchFamily="34" charset="0"/>
                <a:cs typeface="Segoe UI" pitchFamily="34" charset="0"/>
              </a:rPr>
              <a:t> sketch</a:t>
            </a:r>
          </a:p>
          <a:p>
            <a:r>
              <a:rPr lang="en-GB" b="1" dirty="0" smtClean="0">
                <a:ea typeface="Segoe UI" panose="020B0502040204020203" pitchFamily="34" charset="0"/>
                <a:cs typeface="Segoe UI" panose="020B0502040204020203" pitchFamily="34" charset="0"/>
              </a:rPr>
              <a:t>File-</a:t>
            </a:r>
            <a:r>
              <a:rPr lang="en-GB" b="1" dirty="0">
                <a:ea typeface="Segoe UI" panose="020B0502040204020203" pitchFamily="34" charset="0"/>
                <a:cs typeface="Segoe UI" panose="020B0502040204020203" pitchFamily="34" charset="0"/>
              </a:rPr>
              <a:t>&gt; Examples -&gt; 01. Basics -&gt; Blink</a:t>
            </a:r>
          </a:p>
          <a:p>
            <a:r>
              <a:rPr lang="en-GB" dirty="0">
                <a:ea typeface="Segoe UI" panose="020B0502040204020203" pitchFamily="34" charset="0"/>
                <a:cs typeface="Segoe UI" panose="020B0502040204020203" pitchFamily="34" charset="0"/>
              </a:rPr>
              <a:t>Click Upload button </a:t>
            </a:r>
            <a:r>
              <a:rPr lang="en-GB" b="1" dirty="0">
                <a:ea typeface="Segoe UI" panose="020B0502040204020203" pitchFamily="34" charset="0"/>
                <a:cs typeface="Segoe UI" panose="020B0502040204020203" pitchFamily="34" charset="0"/>
              </a:rPr>
              <a:t>-&gt; </a:t>
            </a:r>
            <a:endParaRPr lang="en-GB" b="1" dirty="0" smtClean="0">
              <a:ea typeface="Segoe UI" panose="020B0502040204020203" pitchFamily="34" charset="0"/>
              <a:cs typeface="Segoe UI" panose="020B0502040204020203" pitchFamily="34" charset="0"/>
            </a:endParaRPr>
          </a:p>
          <a:p>
            <a:endParaRPr lang="en-GB" b="1" dirty="0" smtClean="0">
              <a:cs typeface="Segoe UI" panose="020B0502040204020203" pitchFamily="34" charset="0"/>
            </a:endParaRPr>
          </a:p>
          <a:p>
            <a:endParaRPr lang="en-GB" b="1" dirty="0">
              <a:cs typeface="Segoe UI" panose="020B0502040204020203" pitchFamily="34" charset="0"/>
            </a:endParaRPr>
          </a:p>
          <a:p>
            <a:r>
              <a:rPr lang="en-US" dirty="0"/>
              <a:t>If the upload is successful, the console window </a:t>
            </a:r>
            <a:r>
              <a:rPr lang="en-US" dirty="0" smtClean="0"/>
              <a:t>will display </a:t>
            </a:r>
            <a:r>
              <a:rPr lang="en-US" dirty="0"/>
              <a:t>“SUCCESS”. </a:t>
            </a:r>
            <a:endParaRPr lang="en-US" dirty="0" smtClean="0"/>
          </a:p>
          <a:p>
            <a:pPr lvl="1"/>
            <a:r>
              <a:rPr lang="en-US" sz="1733" dirty="0" smtClean="0"/>
              <a:t>Repeat </a:t>
            </a:r>
            <a:r>
              <a:rPr lang="en-US" sz="1733" dirty="0"/>
              <a:t>the process if you experience an error. If it fails again, check your </a:t>
            </a:r>
            <a:r>
              <a:rPr lang="en-US" sz="1733" dirty="0" smtClean="0"/>
              <a:t>Board and Port settings</a:t>
            </a:r>
            <a:r>
              <a:rPr lang="en-US" sz="1733" dirty="0"/>
              <a:t>, </a:t>
            </a:r>
            <a:r>
              <a:rPr lang="en-US" sz="1733" dirty="0" smtClean="0"/>
              <a:t>USB connection and/or </a:t>
            </a:r>
            <a:r>
              <a:rPr lang="en-US" sz="1733" dirty="0"/>
              <a:t>device driver</a:t>
            </a:r>
            <a:r>
              <a:rPr lang="en-US" sz="1733" dirty="0" smtClean="0"/>
              <a:t>.</a:t>
            </a:r>
            <a:endParaRPr lang="en-US" dirty="0" smtClean="0"/>
          </a:p>
        </p:txBody>
      </p:sp>
      <p:sp>
        <p:nvSpPr>
          <p:cNvPr id="4" name="Title 3"/>
          <p:cNvSpPr>
            <a:spLocks noGrp="1"/>
          </p:cNvSpPr>
          <p:nvPr>
            <p:ph type="title"/>
          </p:nvPr>
        </p:nvSpPr>
        <p:spPr/>
        <p:txBody>
          <a:bodyPr/>
          <a:lstStyle/>
          <a:p>
            <a:r>
              <a:rPr lang="en-US" dirty="0" smtClean="0"/>
              <a:t>Connect Arduino 101 and Run Blink Sketch (cont.)</a:t>
            </a:r>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49953" y="1570037"/>
            <a:ext cx="5876015" cy="3310943"/>
          </a:xfrm>
          <a:prstGeom prst="rect">
            <a:avLst/>
          </a:prstGeom>
        </p:spPr>
      </p:pic>
      <p:pic>
        <p:nvPicPr>
          <p:cNvPr id="12" name="Picture 11"/>
          <p:cNvPicPr/>
          <p:nvPr/>
        </p:nvPicPr>
        <p:blipFill rotWithShape="1">
          <a:blip r:embed="rId4" cstate="print">
            <a:extLst>
              <a:ext uri="{28A0092B-C50C-407E-A947-70E740481C1C}">
                <a14:useLocalDpi xmlns:a14="http://schemas.microsoft.com/office/drawing/2010/main"/>
              </a:ext>
            </a:extLst>
          </a:blip>
          <a:srcRect/>
          <a:stretch/>
        </p:blipFill>
        <p:spPr bwMode="auto">
          <a:xfrm>
            <a:off x="5949953" y="5061857"/>
            <a:ext cx="5591175" cy="1396093"/>
          </a:xfrm>
          <a:prstGeom prst="rect">
            <a:avLst/>
          </a:prstGeom>
          <a:noFill/>
          <a:ln>
            <a:noFill/>
          </a:ln>
        </p:spPr>
      </p:pic>
      <p:pic>
        <p:nvPicPr>
          <p:cNvPr id="13" name="Picture 12"/>
          <p:cNvPicPr/>
          <p:nvPr/>
        </p:nvPicPr>
        <p:blipFill rotWithShape="1">
          <a:blip r:embed="rId5" cstate="print">
            <a:extLst>
              <a:ext uri="{28A0092B-C50C-407E-A947-70E740481C1C}">
                <a14:useLocalDpi xmlns:a14="http://schemas.microsoft.com/office/drawing/2010/main"/>
              </a:ext>
            </a:extLst>
          </a:blip>
          <a:srcRect/>
          <a:stretch/>
        </p:blipFill>
        <p:spPr bwMode="auto">
          <a:xfrm>
            <a:off x="3496355" y="3225507"/>
            <a:ext cx="2128837" cy="1305671"/>
          </a:xfrm>
          <a:prstGeom prst="rect">
            <a:avLst/>
          </a:prstGeom>
          <a:noFill/>
          <a:ln>
            <a:noFill/>
          </a:ln>
        </p:spPr>
      </p:pic>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9</a:t>
            </a:fld>
            <a:endParaRPr lang="en-US" dirty="0">
              <a:solidFill>
                <a:prstClr val="white"/>
              </a:solidFill>
            </a:endParaRPr>
          </a:p>
        </p:txBody>
      </p:sp>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9</a:t>
            </a:r>
            <a:endParaRPr lang="en-US" dirty="0"/>
          </a:p>
        </p:txBody>
      </p:sp>
    </p:spTree>
    <p:extLst>
      <p:ext uri="{BB962C8B-B14F-4D97-AF65-F5344CB8AC3E}">
        <p14:creationId xmlns:p14="http://schemas.microsoft.com/office/powerpoint/2010/main" val="221826844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a804188f-30ac-48b8-bb56-d21a21575a6f"/>
</p:tagLst>
</file>

<file path=ppt/theme/theme1.xml><?xml version="1.0" encoding="utf-8"?>
<a:theme xmlns:a="http://schemas.openxmlformats.org/drawingml/2006/main" name="Int_PPT Template_ClearPro_16x9_042715">
  <a:themeElements>
    <a:clrScheme name="Custom 2">
      <a:dk1>
        <a:sysClr val="windowText" lastClr="000000"/>
      </a:dk1>
      <a:lt1>
        <a:sysClr val="window" lastClr="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lumMod val="20000"/>
            <a:lumOff val="80000"/>
          </a:schemeClr>
        </a:solidFill>
      </a:spPr>
      <a:bodyPr vert="horz" lIns="0" tIns="0" rIns="0" bIns="0" rtlCol="0">
        <a:noAutofit/>
      </a:bodyPr>
      <a:lstStyle>
        <a:defPPr>
          <a:defRPr sz="1100" dirty="0" smtClean="0">
            <a:solidFill>
              <a:srgbClr val="003C71"/>
            </a:solidFill>
          </a:defRPr>
        </a:defPPr>
      </a:lstStyle>
    </a:txDef>
  </a:objectDefaults>
  <a:extraClrSchemeLst/>
  <a:extLst>
    <a:ext uri="{05A4C25C-085E-4340-85A3-A5531E510DB2}">
      <thm15:themeFamily xmlns:thm15="http://schemas.microsoft.com/office/thememl/2012/main" name="Int_PPT Template_ClearPro_16x9_042715.potx" id="{9385F90F-C33B-4A37-8065-78C9368DE262}" vid="{2CD57FD1-2312-4B0E-A200-E5BA6F2938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3193</Words>
  <Application>Microsoft Office PowerPoint</Application>
  <PresentationFormat>Widescreen</PresentationFormat>
  <Paragraphs>627</Paragraphs>
  <Slides>56</Slides>
  <Notes>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4</vt:i4>
      </vt:variant>
      <vt:variant>
        <vt:lpstr>Slide Titles</vt:lpstr>
      </vt:variant>
      <vt:variant>
        <vt:i4>56</vt:i4>
      </vt:variant>
    </vt:vector>
  </HeadingPairs>
  <TitlesOfParts>
    <vt:vector size="70" baseType="lpstr">
      <vt:lpstr>Arial</vt:lpstr>
      <vt:lpstr>Calibri</vt:lpstr>
      <vt:lpstr>Intel Clear</vt:lpstr>
      <vt:lpstr>Intel Clear Light</vt:lpstr>
      <vt:lpstr>Intel Clear Pro</vt:lpstr>
      <vt:lpstr>Lucida Grande</vt:lpstr>
      <vt:lpstr>Neo Sans Intel</vt:lpstr>
      <vt:lpstr>Segoe UI</vt:lpstr>
      <vt:lpstr>Wingdings</vt:lpstr>
      <vt:lpstr>Int_PPT Template_ClearPro_16x9_042715</vt:lpstr>
      <vt:lpstr>Acrobat Document</vt:lpstr>
      <vt:lpstr>Document</vt:lpstr>
      <vt:lpstr>Worksheet</vt:lpstr>
      <vt:lpstr>Bitmap Image</vt:lpstr>
      <vt:lpstr>The Intel new mexico  Family &amp; Friends amazing Car experience </vt:lpstr>
      <vt:lpstr>Welcome</vt:lpstr>
      <vt:lpstr>Today’s Agenda</vt:lpstr>
      <vt:lpstr>Intro to Arduino 101</vt:lpstr>
      <vt:lpstr>Arduino/Genuino 101 Board</vt:lpstr>
      <vt:lpstr>Arduino Terminology</vt:lpstr>
      <vt:lpstr>Verify Arduino IDE and Intel Curie Board installed</vt:lpstr>
      <vt:lpstr>Connect Arduino 101 and Run Blink Sketch</vt:lpstr>
      <vt:lpstr>Connect Arduino 101 and Run Blink Sketch (cont.)</vt:lpstr>
      <vt:lpstr>Basic Module</vt:lpstr>
      <vt:lpstr>Time to Build our Racer...the Car</vt:lpstr>
      <vt:lpstr>Encoders</vt:lpstr>
      <vt:lpstr>Motors and Mounts</vt:lpstr>
      <vt:lpstr>Motors and Mounts (cont.)</vt:lpstr>
      <vt:lpstr>Wheels</vt:lpstr>
      <vt:lpstr>Side Struts</vt:lpstr>
      <vt:lpstr>Battery Holder and Batteries</vt:lpstr>
      <vt:lpstr>Mainboard Mounts</vt:lpstr>
      <vt:lpstr>Complete the Chassis</vt:lpstr>
      <vt:lpstr>Complete the Chassis (cont)</vt:lpstr>
      <vt:lpstr>Mainboard</vt:lpstr>
      <vt:lpstr>Shield</vt:lpstr>
      <vt:lpstr>Connect Motors</vt:lpstr>
      <vt:lpstr>Creating a 5V and GND Header    on the Ardumoto Shield</vt:lpstr>
      <vt:lpstr>Add LED on the Ardumoto Shield</vt:lpstr>
      <vt:lpstr>Test Motors</vt:lpstr>
      <vt:lpstr>Maker Racer: Speedway  Basic Racer</vt:lpstr>
      <vt:lpstr>Intermediate module</vt:lpstr>
      <vt:lpstr>Time to add lights and sound to our Racer...the Car</vt:lpstr>
      <vt:lpstr>Addressable RGB LEDs and Cable</vt:lpstr>
      <vt:lpstr>Connect LED Cable and LEDs</vt:lpstr>
      <vt:lpstr>Test LEDs and cable assembly</vt:lpstr>
      <vt:lpstr>Test LEDs and cable assembly (cont.)</vt:lpstr>
      <vt:lpstr>Install LED cable w/LEDs and mounts into chassis</vt:lpstr>
      <vt:lpstr>Piezo Buzzer</vt:lpstr>
      <vt:lpstr>Test Piezo Buzzer</vt:lpstr>
      <vt:lpstr>Maker Racer: Supernationals  Intermediate Racer</vt:lpstr>
      <vt:lpstr>Advanced Module</vt:lpstr>
      <vt:lpstr>Time to add intelligence to our Racer...the Car</vt:lpstr>
      <vt:lpstr>Servo Motor and mount</vt:lpstr>
      <vt:lpstr>IR Proximity Sensor and Mount</vt:lpstr>
      <vt:lpstr>Connect Servo Motor and IR Proximity Sensor</vt:lpstr>
      <vt:lpstr>Test Servo Motor and IR Proximity Sensor</vt:lpstr>
      <vt:lpstr>Maker Racer: Road Rally  Advance Racer</vt:lpstr>
      <vt:lpstr>Smart and Connected Module</vt:lpstr>
      <vt:lpstr>Let’s make our Racer an Internet of Things device</vt:lpstr>
      <vt:lpstr>Test Intel Curie BLE</vt:lpstr>
      <vt:lpstr>Setting Up the Android App</vt:lpstr>
      <vt:lpstr>Controlling the Racer    from a connected Bluetooth device</vt:lpstr>
      <vt:lpstr>Backup Material</vt:lpstr>
      <vt:lpstr>Connect Encoders</vt:lpstr>
      <vt:lpstr>Test Encoders</vt:lpstr>
      <vt:lpstr>Intel’s MicroComputer Comparison</vt:lpstr>
      <vt:lpstr>Arduino/Genuino 101 Specifications</vt:lpstr>
      <vt:lpstr>Reference files and links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FnF Amazing Car Experience</dc:title>
  <dc:subject>Intel Makers Event</dc:subject>
  <dc:creator/>
  <cp:keywords>Arduino 101; FnF; ACE</cp:keywords>
  <cp:lastModifiedBy/>
  <cp:revision>1</cp:revision>
  <dcterms:created xsi:type="dcterms:W3CDTF">2016-04-21T20:49:16Z</dcterms:created>
  <dcterms:modified xsi:type="dcterms:W3CDTF">2016-04-22T17:59:21Z</dcterms:modified>
</cp:coreProperties>
</file>